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13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98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63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114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1.xml"/>
  <Override ContentType="application/vnd.openxmlformats-officedocument.presentationml.slide+xml" PartName="/ppt/slides/slide110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83.xml"/>
  <Override ContentType="application/vnd.openxmlformats-officedocument.presentationml.slide+xml" PartName="/ppt/slides/slide106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109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92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  <p:sldId id="347" r:id="rId98"/>
    <p:sldId id="348" r:id="rId99"/>
    <p:sldId id="349" r:id="rId100"/>
    <p:sldId id="350" r:id="rId101"/>
    <p:sldId id="351" r:id="rId102"/>
    <p:sldId id="352" r:id="rId103"/>
    <p:sldId id="353" r:id="rId104"/>
    <p:sldId id="354" r:id="rId105"/>
    <p:sldId id="355" r:id="rId106"/>
    <p:sldId id="356" r:id="rId107"/>
    <p:sldId id="357" r:id="rId108"/>
    <p:sldId id="358" r:id="rId109"/>
    <p:sldId id="359" r:id="rId110"/>
    <p:sldId id="360" r:id="rId111"/>
    <p:sldId id="361" r:id="rId112"/>
    <p:sldId id="362" r:id="rId113"/>
    <p:sldId id="363" r:id="rId114"/>
    <p:sldId id="364" r:id="rId115"/>
    <p:sldId id="365" r:id="rId116"/>
    <p:sldId id="366" r:id="rId117"/>
    <p:sldId id="367" r:id="rId118"/>
    <p:sldId id="368" r:id="rId119"/>
    <p:sldId id="369" r:id="rId120"/>
  </p:sldIdLst>
  <p:sldSz cy="5143500" cx="9144000"/>
  <p:notesSz cx="6858000" cy="9144000"/>
  <p:embeddedFontLst>
    <p:embeddedFont>
      <p:font typeface="Raleway"/>
      <p:regular r:id="rId121"/>
      <p:bold r:id="rId122"/>
      <p:italic r:id="rId123"/>
      <p:boldItalic r:id="rId124"/>
    </p:embeddedFont>
    <p:embeddedFont>
      <p:font typeface="Proxima Nova"/>
      <p:regular r:id="rId125"/>
      <p:bold r:id="rId126"/>
      <p:italic r:id="rId127"/>
      <p:boldItalic r:id="rId128"/>
    </p:embeddedFont>
    <p:embeddedFont>
      <p:font typeface="Lato"/>
      <p:regular r:id="rId129"/>
      <p:bold r:id="rId130"/>
      <p:italic r:id="rId131"/>
      <p:boldItalic r:id="rId132"/>
    </p:embeddedFont>
    <p:embeddedFont>
      <p:font typeface="Source Code Pro"/>
      <p:regular r:id="rId133"/>
      <p:bold r:id="rId134"/>
      <p:italic r:id="rId135"/>
      <p:boldItalic r:id="rId136"/>
    </p:embeddedFont>
    <p:embeddedFont>
      <p:font typeface="Source Code Pro Medium"/>
      <p:regular r:id="rId137"/>
      <p:bold r:id="rId138"/>
      <p:italic r:id="rId139"/>
      <p:boldItalic r:id="rId1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14062E6-1333-4FBD-A8E6-492C87F46BEB}">
  <a:tblStyle styleId="{214062E6-1333-4FBD-A8E6-492C87F46BE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07" Type="http://schemas.openxmlformats.org/officeDocument/2006/relationships/slide" Target="slides/slide101.xml"/><Relationship Id="rId106" Type="http://schemas.openxmlformats.org/officeDocument/2006/relationships/slide" Target="slides/slide100.xml"/><Relationship Id="rId105" Type="http://schemas.openxmlformats.org/officeDocument/2006/relationships/slide" Target="slides/slide99.xml"/><Relationship Id="rId104" Type="http://schemas.openxmlformats.org/officeDocument/2006/relationships/slide" Target="slides/slide98.xml"/><Relationship Id="rId109" Type="http://schemas.openxmlformats.org/officeDocument/2006/relationships/slide" Target="slides/slide103.xml"/><Relationship Id="rId108" Type="http://schemas.openxmlformats.org/officeDocument/2006/relationships/slide" Target="slides/slide102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103" Type="http://schemas.openxmlformats.org/officeDocument/2006/relationships/slide" Target="slides/slide97.xml"/><Relationship Id="rId102" Type="http://schemas.openxmlformats.org/officeDocument/2006/relationships/slide" Target="slides/slide96.xml"/><Relationship Id="rId101" Type="http://schemas.openxmlformats.org/officeDocument/2006/relationships/slide" Target="slides/slide95.xml"/><Relationship Id="rId100" Type="http://schemas.openxmlformats.org/officeDocument/2006/relationships/slide" Target="slides/slide94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29" Type="http://schemas.openxmlformats.org/officeDocument/2006/relationships/font" Target="fonts/Lato-regular.fntdata"/><Relationship Id="rId128" Type="http://schemas.openxmlformats.org/officeDocument/2006/relationships/font" Target="fonts/ProximaNova-boldItalic.fntdata"/><Relationship Id="rId127" Type="http://schemas.openxmlformats.org/officeDocument/2006/relationships/font" Target="fonts/ProximaNova-italic.fntdata"/><Relationship Id="rId126" Type="http://schemas.openxmlformats.org/officeDocument/2006/relationships/font" Target="fonts/ProximaNova-bold.fntdata"/><Relationship Id="rId26" Type="http://schemas.openxmlformats.org/officeDocument/2006/relationships/slide" Target="slides/slide20.xml"/><Relationship Id="rId121" Type="http://schemas.openxmlformats.org/officeDocument/2006/relationships/font" Target="fonts/Raleway-regular.fntdata"/><Relationship Id="rId25" Type="http://schemas.openxmlformats.org/officeDocument/2006/relationships/slide" Target="slides/slide19.xml"/><Relationship Id="rId120" Type="http://schemas.openxmlformats.org/officeDocument/2006/relationships/slide" Target="slides/slide114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125" Type="http://schemas.openxmlformats.org/officeDocument/2006/relationships/font" Target="fonts/ProximaNova-regular.fntdata"/><Relationship Id="rId29" Type="http://schemas.openxmlformats.org/officeDocument/2006/relationships/slide" Target="slides/slide23.xml"/><Relationship Id="rId124" Type="http://schemas.openxmlformats.org/officeDocument/2006/relationships/font" Target="fonts/Raleway-boldItalic.fntdata"/><Relationship Id="rId123" Type="http://schemas.openxmlformats.org/officeDocument/2006/relationships/font" Target="fonts/Raleway-italic.fntdata"/><Relationship Id="rId122" Type="http://schemas.openxmlformats.org/officeDocument/2006/relationships/font" Target="fonts/Raleway-bold.fntdata"/><Relationship Id="rId95" Type="http://schemas.openxmlformats.org/officeDocument/2006/relationships/slide" Target="slides/slide89.xml"/><Relationship Id="rId94" Type="http://schemas.openxmlformats.org/officeDocument/2006/relationships/slide" Target="slides/slide88.xml"/><Relationship Id="rId97" Type="http://schemas.openxmlformats.org/officeDocument/2006/relationships/slide" Target="slides/slide91.xml"/><Relationship Id="rId96" Type="http://schemas.openxmlformats.org/officeDocument/2006/relationships/slide" Target="slides/slide90.xml"/><Relationship Id="rId11" Type="http://schemas.openxmlformats.org/officeDocument/2006/relationships/slide" Target="slides/slide5.xml"/><Relationship Id="rId99" Type="http://schemas.openxmlformats.org/officeDocument/2006/relationships/slide" Target="slides/slide93.xml"/><Relationship Id="rId10" Type="http://schemas.openxmlformats.org/officeDocument/2006/relationships/slide" Target="slides/slide4.xml"/><Relationship Id="rId98" Type="http://schemas.openxmlformats.org/officeDocument/2006/relationships/slide" Target="slides/slide92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91" Type="http://schemas.openxmlformats.org/officeDocument/2006/relationships/slide" Target="slides/slide85.xml"/><Relationship Id="rId90" Type="http://schemas.openxmlformats.org/officeDocument/2006/relationships/slide" Target="slides/slide84.xml"/><Relationship Id="rId93" Type="http://schemas.openxmlformats.org/officeDocument/2006/relationships/slide" Target="slides/slide87.xml"/><Relationship Id="rId92" Type="http://schemas.openxmlformats.org/officeDocument/2006/relationships/slide" Target="slides/slide86.xml"/><Relationship Id="rId118" Type="http://schemas.openxmlformats.org/officeDocument/2006/relationships/slide" Target="slides/slide112.xml"/><Relationship Id="rId117" Type="http://schemas.openxmlformats.org/officeDocument/2006/relationships/slide" Target="slides/slide111.xml"/><Relationship Id="rId116" Type="http://schemas.openxmlformats.org/officeDocument/2006/relationships/slide" Target="slides/slide110.xml"/><Relationship Id="rId115" Type="http://schemas.openxmlformats.org/officeDocument/2006/relationships/slide" Target="slides/slide109.xml"/><Relationship Id="rId119" Type="http://schemas.openxmlformats.org/officeDocument/2006/relationships/slide" Target="slides/slide113.xml"/><Relationship Id="rId15" Type="http://schemas.openxmlformats.org/officeDocument/2006/relationships/slide" Target="slides/slide9.xml"/><Relationship Id="rId110" Type="http://schemas.openxmlformats.org/officeDocument/2006/relationships/slide" Target="slides/slide104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14" Type="http://schemas.openxmlformats.org/officeDocument/2006/relationships/slide" Target="slides/slide108.xml"/><Relationship Id="rId18" Type="http://schemas.openxmlformats.org/officeDocument/2006/relationships/slide" Target="slides/slide12.xml"/><Relationship Id="rId113" Type="http://schemas.openxmlformats.org/officeDocument/2006/relationships/slide" Target="slides/slide107.xml"/><Relationship Id="rId112" Type="http://schemas.openxmlformats.org/officeDocument/2006/relationships/slide" Target="slides/slide106.xml"/><Relationship Id="rId111" Type="http://schemas.openxmlformats.org/officeDocument/2006/relationships/slide" Target="slides/slide105.xml"/><Relationship Id="rId84" Type="http://schemas.openxmlformats.org/officeDocument/2006/relationships/slide" Target="slides/slide78.xml"/><Relationship Id="rId83" Type="http://schemas.openxmlformats.org/officeDocument/2006/relationships/slide" Target="slides/slide77.xml"/><Relationship Id="rId86" Type="http://schemas.openxmlformats.org/officeDocument/2006/relationships/slide" Target="slides/slide80.xml"/><Relationship Id="rId85" Type="http://schemas.openxmlformats.org/officeDocument/2006/relationships/slide" Target="slides/slide79.xml"/><Relationship Id="rId88" Type="http://schemas.openxmlformats.org/officeDocument/2006/relationships/slide" Target="slides/slide82.xml"/><Relationship Id="rId87" Type="http://schemas.openxmlformats.org/officeDocument/2006/relationships/slide" Target="slides/slide81.xml"/><Relationship Id="rId89" Type="http://schemas.openxmlformats.org/officeDocument/2006/relationships/slide" Target="slides/slide83.xml"/><Relationship Id="rId80" Type="http://schemas.openxmlformats.org/officeDocument/2006/relationships/slide" Target="slides/slide74.xml"/><Relationship Id="rId82" Type="http://schemas.openxmlformats.org/officeDocument/2006/relationships/slide" Target="slides/slide76.xml"/><Relationship Id="rId81" Type="http://schemas.openxmlformats.org/officeDocument/2006/relationships/slide" Target="slides/slide75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140" Type="http://schemas.openxmlformats.org/officeDocument/2006/relationships/font" Target="fonts/SourceCodeProMedium-bold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75" Type="http://schemas.openxmlformats.org/officeDocument/2006/relationships/slide" Target="slides/slide69.xml"/><Relationship Id="rId74" Type="http://schemas.openxmlformats.org/officeDocument/2006/relationships/slide" Target="slides/slide68.xml"/><Relationship Id="rId77" Type="http://schemas.openxmlformats.org/officeDocument/2006/relationships/slide" Target="slides/slide71.xml"/><Relationship Id="rId76" Type="http://schemas.openxmlformats.org/officeDocument/2006/relationships/slide" Target="slides/slide70.xml"/><Relationship Id="rId79" Type="http://schemas.openxmlformats.org/officeDocument/2006/relationships/slide" Target="slides/slide73.xml"/><Relationship Id="rId78" Type="http://schemas.openxmlformats.org/officeDocument/2006/relationships/slide" Target="slides/slide72.xml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139" Type="http://schemas.openxmlformats.org/officeDocument/2006/relationships/font" Target="fonts/SourceCodeProMedium-italic.fntdata"/><Relationship Id="rId138" Type="http://schemas.openxmlformats.org/officeDocument/2006/relationships/font" Target="fonts/SourceCodeProMedium-bold.fntdata"/><Relationship Id="rId137" Type="http://schemas.openxmlformats.org/officeDocument/2006/relationships/font" Target="fonts/SourceCodeProMedium-regular.fntdata"/><Relationship Id="rId132" Type="http://schemas.openxmlformats.org/officeDocument/2006/relationships/font" Target="fonts/Lato-boldItalic.fntdata"/><Relationship Id="rId131" Type="http://schemas.openxmlformats.org/officeDocument/2006/relationships/font" Target="fonts/Lato-italic.fntdata"/><Relationship Id="rId130" Type="http://schemas.openxmlformats.org/officeDocument/2006/relationships/font" Target="fonts/Lato-bold.fntdata"/><Relationship Id="rId136" Type="http://schemas.openxmlformats.org/officeDocument/2006/relationships/font" Target="fonts/SourceCodePro-boldItalic.fntdata"/><Relationship Id="rId135" Type="http://schemas.openxmlformats.org/officeDocument/2006/relationships/font" Target="fonts/SourceCodePro-italic.fntdata"/><Relationship Id="rId134" Type="http://schemas.openxmlformats.org/officeDocument/2006/relationships/font" Target="fonts/SourceCodePro-bold.fntdata"/><Relationship Id="rId133" Type="http://schemas.openxmlformats.org/officeDocument/2006/relationships/font" Target="fonts/SourceCodePro-regular.fntdata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66" Type="http://schemas.openxmlformats.org/officeDocument/2006/relationships/slide" Target="slides/slide60.xml"/><Relationship Id="rId65" Type="http://schemas.openxmlformats.org/officeDocument/2006/relationships/slide" Target="slides/slide59.xml"/><Relationship Id="rId68" Type="http://schemas.openxmlformats.org/officeDocument/2006/relationships/slide" Target="slides/slide62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69" Type="http://schemas.openxmlformats.org/officeDocument/2006/relationships/slide" Target="slides/slide6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55" Type="http://schemas.openxmlformats.org/officeDocument/2006/relationships/slide" Target="slides/slide49.xml"/><Relationship Id="rId54" Type="http://schemas.openxmlformats.org/officeDocument/2006/relationships/slide" Target="slides/slide48.xml"/><Relationship Id="rId57" Type="http://schemas.openxmlformats.org/officeDocument/2006/relationships/slide" Target="slides/slide51.xml"/><Relationship Id="rId56" Type="http://schemas.openxmlformats.org/officeDocument/2006/relationships/slide" Target="slides/slide50.xml"/><Relationship Id="rId59" Type="http://schemas.openxmlformats.org/officeDocument/2006/relationships/slide" Target="slides/slide53.xml"/><Relationship Id="rId58" Type="http://schemas.openxmlformats.org/officeDocument/2006/relationships/slide" Target="slides/slide5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aws.amazon.com/ko/" TargetMode="External"/><Relationship Id="rId3" Type="http://schemas.openxmlformats.org/officeDocument/2006/relationships/hyperlink" Target="https://cloud.google.com/" TargetMode="Externa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ab11b71d47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ab11b71d47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2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Google Shape;963;ga32bdd81a9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4" name="Google Shape;964;ga32bdd81a9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9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Google Shape;970;ga32bdd81a9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1" name="Google Shape;971;ga32bdd81a9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ga32bdd81a9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7" name="Google Shape;977;ga32bdd81a9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1" name="Shape 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Google Shape;982;ga32bdd81a9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3" name="Google Shape;983;ga32bdd81a9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8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Google Shape;989;ga32bdd81a9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0" name="Google Shape;990;ga32bdd81a9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8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ga32bdd81a9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0" name="Google Shape;1000;ga32bdd81a9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7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ga32bdd81a9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9" name="Google Shape;1009;ga32bdd81a9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3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ga32bdd81a9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5" name="Google Shape;1015;ga32bdd81a9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9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ga32bdd81a9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1" name="Google Shape;1021;ga32bdd81a9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5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Google Shape;1056;ga32bdd81a9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7" name="Google Shape;1057;ga32bdd81a9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ab11b71d47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ab11b71d47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ga92b677149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5" name="Google Shape;1065;ga92b677149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3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074;ga92b67714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5" name="Google Shape;1075;ga92b67714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2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Google Shape;1083;ga92b677149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4" name="Google Shape;1084;ga92b677149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" name="Google Shape;1093;ga92b677149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4" name="Google Shape;1094;ga92b677149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ga32bdd81a9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2" name="Google Shape;1102;ga32bdd81a9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ab11b71d47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ab11b71d47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555555"/>
                </a:solidFill>
                <a:highlight>
                  <a:srgbClr val="FFFFFF"/>
                </a:highlight>
              </a:rPr>
              <a:t>실제로 서버가 없는 구조는 아니고, 서버에서 처리하는 작업을 클라우드 기반의 서비스로 처리해서 서버 구축 및 관리 비용을 줄이는 구조입니다. 따라서 개발 기간과 비용을 단축할 수 있을 뿐 아니라, 서버 운영과 유지 보수의 어려움을 크게 줄일 수 있습니다.</a:t>
            </a:r>
            <a:endParaRPr sz="1200">
              <a:solidFill>
                <a:srgbClr val="555555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555555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222222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▲초기 비용을 절감할 수 있고 ▲안정적인 유지보수가 가능하며 ▲플랫폼 종속에서 벗어날 수 있다. 어떤 형태든 필요한 디지털 재화는 모두 클라우드에서 빌려 쓰고 사용한 만큼의 요금만 지불하면 되므로 고객 입장에서는 초기 도입과 개발, 관리 비용 등을 고르게 절감할 수 있다.</a:t>
            </a:r>
            <a:endParaRPr sz="1200">
              <a:solidFill>
                <a:srgbClr val="555555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555555"/>
                </a:solidFill>
                <a:highlight>
                  <a:srgbClr val="FFFFFF"/>
                </a:highlight>
              </a:rPr>
              <a:t> </a:t>
            </a:r>
            <a:r>
              <a:rPr lang="ko" sz="1200">
                <a:solidFill>
                  <a:srgbClr val="006BDE"/>
                </a:solidFill>
                <a:highlight>
                  <a:srgbClr val="FFFFFF"/>
                </a:highlight>
                <a:uFill>
                  <a:noFill/>
                </a:uFill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Amazon Web Service</a:t>
            </a:r>
            <a:r>
              <a:rPr lang="ko" sz="1200">
                <a:solidFill>
                  <a:srgbClr val="555555"/>
                </a:solidFill>
                <a:highlight>
                  <a:srgbClr val="FFFFFF"/>
                </a:highlight>
              </a:rPr>
              <a:t> 나 </a:t>
            </a:r>
            <a:r>
              <a:rPr lang="ko" sz="1200">
                <a:solidFill>
                  <a:srgbClr val="006BDE"/>
                </a:solidFill>
                <a:highlight>
                  <a:srgbClr val="FFFFFF"/>
                </a:highlight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Google Cloud Platform</a:t>
            </a:r>
            <a:r>
              <a:rPr lang="ko" sz="1200">
                <a:solidFill>
                  <a:srgbClr val="555555"/>
                </a:solidFill>
                <a:highlight>
                  <a:srgbClr val="FFFFFF"/>
                </a:highlight>
              </a:rPr>
              <a:t> 같은 Public Cloud 는 많은 종류의 서비스를 제공하고 있습니다. 단순히 컴퓨팅 리소스, 스토리지, 네트워크 뿐 아니라 머신 러닝과 모바일 백엔드, 머신 러닝, 블록체인, IoT, 그리고 인공위성 제어까지. 데이터베이스와 파일 스토리지, 메시징 서비스도 빼놓을 수 없죠. 이러한 기능을 복잡한 인프라 구성 없이 간편하게 사용할 수 있습니다.</a:t>
            </a:r>
            <a:endParaRPr sz="1200">
              <a:solidFill>
                <a:srgbClr val="555555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555555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20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1A1A1F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PaaS의 장점</a:t>
            </a:r>
            <a:endParaRPr b="1" sz="1800">
              <a:solidFill>
                <a:srgbClr val="1A1A1F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4C4C5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인프라를 서비스로 제공함으로써 PaaS는 IaaS와 같은 장점을 제공합니다. 그러나 미들웨어, 개발 도구, 기타 업무 도구 등의 추가 기능은 다음과 같은 장점을 추가로 제공합니다.</a:t>
            </a:r>
            <a:endParaRPr sz="1200">
              <a:solidFill>
                <a:srgbClr val="4C4C51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rgbClr val="4C4C5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코딩 시간 단축.</a:t>
            </a:r>
            <a:r>
              <a:rPr lang="ko" sz="1200">
                <a:solidFill>
                  <a:srgbClr val="4C4C5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PaaS 개발 도구는 플랫폼에 기본 제공되는 미리 코딩된 애플리케이션 구성 요소(예: 워크플로, 디렉터리 서비스, 보안 기능, 검색 등)로 새로운 앱을 코딩하는 데 걸리는 시간을 줄여줄 수 있습니다.</a:t>
            </a:r>
            <a:endParaRPr sz="1200">
              <a:solidFill>
                <a:srgbClr val="4C4C51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rgbClr val="4C4C5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직원 추가 없이 개발 능력 추가.</a:t>
            </a:r>
            <a:r>
              <a:rPr lang="ko" sz="1200">
                <a:solidFill>
                  <a:srgbClr val="4C4C5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Platform as a Service 구성 요소는 필요한 기술을 보유한 직원을 추가할 필요 없이 개발 팀에 새로운 능력을 제공할 수 있습니다.</a:t>
            </a:r>
            <a:endParaRPr sz="1200">
              <a:solidFill>
                <a:srgbClr val="4C4C51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rgbClr val="4C4C5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모바일을 비롯한 여러 플랫폼용으로 더 쉽게 개발.</a:t>
            </a:r>
            <a:r>
              <a:rPr lang="ko" sz="1200">
                <a:solidFill>
                  <a:srgbClr val="4C4C5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일부 서비스 공급자는 컴퓨터, 모바일 장치 및 브라우저와 같은 여러 플랫폼용 개발 옵션을 제공하여 플랫폼 간 앱을 더 빠르고 쉽게 개발할 수 있게 합니다.</a:t>
            </a:r>
            <a:endParaRPr sz="1200">
              <a:solidFill>
                <a:srgbClr val="4C4C51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rgbClr val="4C4C5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저렴하게 정교한 도구 사용.</a:t>
            </a:r>
            <a:r>
              <a:rPr lang="ko" sz="1200">
                <a:solidFill>
                  <a:srgbClr val="4C4C5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종량제 모델이 적용될 경우 개인 또는 조직이 완전히 구매할 형편이 안 되는 정교한 개발 소프트웨어와 비즈니스 인텔리전스 및 분석 도구를 사용할 수 있습니다.</a:t>
            </a:r>
            <a:endParaRPr sz="1200">
              <a:solidFill>
                <a:srgbClr val="4C4C51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rgbClr val="4C4C5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지리적으로 분산된 개발 팀 지원.</a:t>
            </a:r>
            <a:r>
              <a:rPr lang="ko" sz="1200">
                <a:solidFill>
                  <a:srgbClr val="4C4C5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인터넷을 통해 개발 환경에 액세스하므로 개발 팀은 팀 멤버가 원격 위치에 있는 경우에도 프로젝트에 대해 함께 작업할 수 있습니다.</a:t>
            </a:r>
            <a:endParaRPr sz="1200">
              <a:solidFill>
                <a:srgbClr val="4C4C51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rgbClr val="4C4C5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애플리케이션 수명 주기를 효율적으로 관리.</a:t>
            </a:r>
            <a:r>
              <a:rPr lang="ko" sz="1200">
                <a:solidFill>
                  <a:srgbClr val="4C4C5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PaaS는 같은 통합 환경 내에서 빌드, 테스트, 배포, 관리, 업데이트의 완전한 웹 애플리케이션 수명 주기를 지원하는 데 필요한 모든 기능을 제공합니다.</a:t>
            </a:r>
            <a:endParaRPr sz="1200">
              <a:solidFill>
                <a:srgbClr val="4C4C51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2000"/>
              </a:spcBef>
              <a:spcAft>
                <a:spcPts val="2000"/>
              </a:spcAft>
              <a:buNone/>
            </a:pPr>
            <a:r>
              <a:t/>
            </a:r>
            <a:endParaRPr sz="1200">
              <a:solidFill>
                <a:srgbClr val="555555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ab11b71d47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ab11b71d47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000"/>
              </a:spcBef>
              <a:spcAft>
                <a:spcPts val="2000"/>
              </a:spcAft>
              <a:buNone/>
            </a:pPr>
            <a:r>
              <a:t/>
            </a:r>
            <a:endParaRPr sz="1200">
              <a:solidFill>
                <a:srgbClr val="555555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ab11b71d47_0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ab11b71d47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ab60e61123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ab60e61123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ab11b71d47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ab11b71d47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ab11b71d47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ab11b71d47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ab60e61123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ab60e61123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ab60e61123_0_2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ab60e61123_0_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ab11b71d47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ab11b71d47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ab60e61123_0_2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ab60e61123_0_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ab60e61123_0_2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ab60e61123_0_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ab60e61123_0_2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ab60e61123_0_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ab60e61123_0_2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ab60e61123_0_2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ab60e61123_0_2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ab60e61123_0_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ab60e61123_0_2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ab60e61123_0_2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ab60e61123_0_2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ab60e61123_0_2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ab60e61123_0_3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ab60e61123_0_3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ab60e61123_0_2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ab60e61123_0_2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ab60e61123_0_2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ab60e61123_0_2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ab11b71d47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ab11b71d47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ab60e61123_0_2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ab60e61123_0_2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ab60e61123_0_6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ab60e61123_0_6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ab60e61123_0_12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ab60e61123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ab60e61123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ab60e61123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ab60e61123_0_3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ab60e61123_0_3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ab60e61123_0_3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ab60e61123_0_3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ac2dd18fc3_4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ac2dd18fc3_4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ab60e61123_0_4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ab60e61123_0_4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ab60e61123_0_4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ab60e61123_0_4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ab60e61123_0_4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ab60e61123_0_4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ab11b71d47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ab11b71d47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ab60e61123_0_4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ab60e61123_0_4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ab60e61123_0_3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ab60e61123_0_3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ac2dd18fc3_4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ac2dd18fc3_4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ab60e61123_0_4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ab60e61123_0_4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ab60e61123_0_4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ab60e61123_0_4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ab60e61123_0_3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ab60e61123_0_3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ab60e61123_0_3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ab60e61123_0_3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ab60e61123_0_5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ab60e61123_0_5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ab60e61123_0_5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Google Shape;507;gab60e61123_0_5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ab60e61123_0_5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ab60e61123_0_5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4834202c05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4834202c05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ab60e61123_0_5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ab60e61123_0_5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ab60e61123_0_5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ab60e61123_0_5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ab60e61123_0_6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ab60e61123_0_6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ac2dd18fc3_4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" name="Google Shape;543;gac2dd18fc3_4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a24abdc18a_9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Google Shape;555;ga24abdc18a_9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a24abdc18a_9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" name="Google Shape;565;ga24abdc18a_9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a24abdc18a_9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5" name="Google Shape;575;ga24abdc18a_9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a24abdc18a_9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4" name="Google Shape;584;ga24abdc18a_9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a24abdc18a_9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a24abdc18a_9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a24abdc18a_9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6" name="Google Shape;606;ga24abdc18a_9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ab11b71d47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ab11b71d47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a24abdc18a_9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a24abdc18a_9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a24abdc18a_9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9" name="Google Shape;629;ga24abdc18a_9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a24abdc18a_9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5" name="Google Shape;645;ga24abdc18a_9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a24abdc18a_9_2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0" name="Google Shape;660;ga24abdc18a_9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a24abdc18a_9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2" name="Google Shape;672;ga24abdc18a_9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a24abdc18a_9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2" name="Google Shape;682;ga24abdc18a_9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ga24abdc18a_9_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0" name="Google Shape;690;ga24abdc18a_9_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ab60e61123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" name="Google Shape;700;gab60e61123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a24abdc18a_9_4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8" name="Google Shape;708;ga24abdc18a_9_4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ga24abdc18a_9_3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6" name="Google Shape;716;ga24abdc18a_9_3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ab11b71d47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ab11b71d47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gab60e6112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3" name="Google Shape;733;gab60e6112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gab60e61123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1" name="Google Shape;741;gab60e61123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ab60e61123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" name="Google Shape;748;gab60e61123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gab60e61123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5" name="Google Shape;755;gab60e61123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gab60e61123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0" name="Google Shape;760;gab60e61123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gab60e61123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5" name="Google Shape;765;gab60e61123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gab60e61123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0" name="Google Shape;770;gab60e61123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gab60e61123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5" name="Google Shape;775;gab60e61123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gab60e61123_0_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5" name="Google Shape;785;gab60e61123_0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ga24abdc18a_9_2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5" name="Google Shape;795;ga24abdc18a_9_2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ab11b71d47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ab11b71d47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ga24abdc18a_9_3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1" name="Google Shape;801;ga24abdc18a_9_3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gab60e61123_0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8" name="Google Shape;808;gab60e61123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5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ga24abdc18a_9_2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7" name="Google Shape;817;ga24abdc18a_9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8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ga24abdc18a_9_3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0" name="Google Shape;830;ga24abdc18a_9_3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6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ga24abdc18a_9_4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8" name="Google Shape;838;ga24abdc18a_9_4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2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ga24abdc18a_9_4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4" name="Google Shape;844;ga24abdc18a_9_4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9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ga24abdc18a_9_4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1" name="Google Shape;851;ga24abdc18a_9_4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5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ga24abdc18a_9_4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7" name="Google Shape;857;ga24abdc18a_9_4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2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ga24abdc18a_9_5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4" name="Google Shape;864;ga24abdc18a_9_5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ga24abdc18a_9_5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4" name="Google Shape;874;ga24abdc18a_9_5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ab11b71d47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ab11b71d47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3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gac2596996f_66_2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5" name="Google Shape;885;gac2596996f_66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5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gac2596996f_66_2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7" name="Google Shape;897;gac2596996f_66_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4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ga24abdc18a_9_7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6" name="Google Shape;906;ga24abdc18a_9_7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gb33c96aa0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3" name="Google Shape;913;gb33c96aa0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7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gac2596996f_66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9" name="Google Shape;919;gac2596996f_6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7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gac2596996f_66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9" name="Google Shape;929;gac2596996f_66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3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Google Shape;934;ga32bdd81a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5" name="Google Shape;935;ga32bdd81a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3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ga32bdd81a9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5" name="Google Shape;945;ga32bdd81a9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9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ga32bdd81a9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1" name="Google Shape;951;ga32bdd81a9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5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Google Shape;956;ga32bdd81a9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7" name="Google Shape;957;ga32bdd81a9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" name="Google Shape;11;p2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pic>
        <p:nvPicPr>
          <p:cNvPr id="14" name="Google Shape;14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532400" y="4243450"/>
            <a:ext cx="3407051" cy="55792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2"/>
          <p:cNvSpPr txBox="1"/>
          <p:nvPr/>
        </p:nvSpPr>
        <p:spPr>
          <a:xfrm>
            <a:off x="0" y="0"/>
            <a:ext cx="3203700" cy="4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>
                <a:solidFill>
                  <a:srgbClr val="FF9900"/>
                </a:solidFill>
                <a:latin typeface="Raleway"/>
                <a:ea typeface="Raleway"/>
                <a:cs typeface="Raleway"/>
                <a:sym typeface="Raleway"/>
              </a:rPr>
              <a:t>Startup Fullstack Developer</a:t>
            </a:r>
            <a:endParaRPr>
              <a:solidFill>
                <a:srgbClr val="FF9900"/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1"/>
          <p:cNvSpPr txBox="1"/>
          <p:nvPr>
            <p:ph hasCustomPrompt="1" type="title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56" name="Google Shape;56;p11"/>
          <p:cNvSpPr txBox="1"/>
          <p:nvPr>
            <p:ph idx="1" type="body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7" name="Google Shape;5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58" name="Google Shape;58;p11"/>
          <p:cNvSpPr txBox="1"/>
          <p:nvPr/>
        </p:nvSpPr>
        <p:spPr>
          <a:xfrm>
            <a:off x="6223425" y="4663225"/>
            <a:ext cx="3000000" cy="4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>
                <a:solidFill>
                  <a:srgbClr val="999999"/>
                </a:solidFill>
                <a:latin typeface="Raleway"/>
                <a:ea typeface="Raleway"/>
                <a:cs typeface="Raleway"/>
                <a:sym typeface="Raleway"/>
              </a:rPr>
              <a:t>Startup Fullstack Developer</a:t>
            </a:r>
            <a:endParaRPr>
              <a:solidFill>
                <a:srgbClr val="999999"/>
              </a:solidFill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pic>
        <p:nvPicPr>
          <p:cNvPr id="61" name="Google Shape;61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932225" y="4750875"/>
            <a:ext cx="1807800" cy="21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" name="Google Shape;18;p3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pic>
        <p:nvPicPr>
          <p:cNvPr id="25" name="Google Shape;25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932225" y="4750875"/>
            <a:ext cx="1807800" cy="21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3" name="Google Shape;33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pic>
        <p:nvPicPr>
          <p:cNvPr id="34" name="Google Shape;34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932225" y="4750875"/>
            <a:ext cx="1807800" cy="21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7" name="Google Shape;37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8" name="Google Shape;3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1" name="Google Shape;41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4" name="Google Shape;44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5" name="Google Shape;45;p9"/>
          <p:cNvSpPr txBox="1"/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6" name="Google Shape;46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7" name="Google Shape;47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pic>
        <p:nvPicPr>
          <p:cNvPr id="49" name="Google Shape;49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597700" y="4568875"/>
            <a:ext cx="2132650" cy="44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 txBox="1"/>
          <p:nvPr>
            <p:ph idx="1" type="body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/>
        </p:txBody>
      </p:sp>
      <p:sp>
        <p:nvSpPr>
          <p:cNvPr id="52" name="Google Shape;52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pearmin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hyperlink" Target="https://ssac.seoul.kr/main/page.jsp?code=about" TargetMode="External"/><Relationship Id="rId5" Type="http://schemas.openxmlformats.org/officeDocument/2006/relationships/image" Target="../media/image7.png"/><Relationship Id="rId6" Type="http://schemas.openxmlformats.org/officeDocument/2006/relationships/image" Target="../media/image5.png"/><Relationship Id="rId7" Type="http://schemas.openxmlformats.org/officeDocument/2006/relationships/image" Target="../media/image8.png"/><Relationship Id="rId8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0.xml"/><Relationship Id="rId3" Type="http://schemas.openxmlformats.org/officeDocument/2006/relationships/hyperlink" Target="https://owncloud.com/" TargetMode="External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1.xml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2.xml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3.xml"/><Relationship Id="rId3" Type="http://schemas.openxmlformats.org/officeDocument/2006/relationships/hyperlink" Target="https://youtu.be/2ZUxoi7YNgs?t=26" TargetMode="External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04.xml"/><Relationship Id="rId3" Type="http://schemas.openxmlformats.org/officeDocument/2006/relationships/image" Target="../media/image158.png"/><Relationship Id="rId4" Type="http://schemas.openxmlformats.org/officeDocument/2006/relationships/image" Target="../media/image159.png"/><Relationship Id="rId5" Type="http://schemas.openxmlformats.org/officeDocument/2006/relationships/image" Target="../media/image154.png"/><Relationship Id="rId6" Type="http://schemas.openxmlformats.org/officeDocument/2006/relationships/image" Target="../media/image155.png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5.xml"/><Relationship Id="rId3" Type="http://schemas.openxmlformats.org/officeDocument/2006/relationships/image" Target="../media/image161.png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6.xml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7.xml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8.xml"/><Relationship Id="rId3" Type="http://schemas.openxmlformats.org/officeDocument/2006/relationships/image" Target="../media/image164.png"/><Relationship Id="rId4" Type="http://schemas.openxmlformats.org/officeDocument/2006/relationships/image" Target="../media/image163.png"/><Relationship Id="rId5" Type="http://schemas.openxmlformats.org/officeDocument/2006/relationships/image" Target="../media/image162.png"/><Relationship Id="rId6" Type="http://schemas.openxmlformats.org/officeDocument/2006/relationships/image" Target="../media/image169.png"/><Relationship Id="rId7" Type="http://schemas.openxmlformats.org/officeDocument/2006/relationships/image" Target="../media/image165.png"/><Relationship Id="rId8" Type="http://schemas.openxmlformats.org/officeDocument/2006/relationships/image" Target="../media/image166.png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9.xml"/></Relationships>
</file>

<file path=ppt/slides/_rels/slide11.xml.rels><?xml version="1.0" encoding="UTF-8" standalone="yes"?><Relationships xmlns="http://schemas.openxmlformats.org/package/2006/relationships"><Relationship Id="rId11" Type="http://schemas.openxmlformats.org/officeDocument/2006/relationships/hyperlink" Target="https://www.ncloud.com/" TargetMode="External"/><Relationship Id="rId10" Type="http://schemas.openxmlformats.org/officeDocument/2006/relationships/hyperlink" Target="https://www.ncloud.com/" TargetMode="External"/><Relationship Id="rId13" Type="http://schemas.openxmlformats.org/officeDocument/2006/relationships/hyperlink" Target="https://www.linode.com/" TargetMode="External"/><Relationship Id="rId12" Type="http://schemas.openxmlformats.org/officeDocument/2006/relationships/hyperlink" Target="https://www.vultr.com/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cloud.google.com/?hl=ko" TargetMode="External"/><Relationship Id="rId4" Type="http://schemas.openxmlformats.org/officeDocument/2006/relationships/hyperlink" Target="https://azure.microsoft.com/ko-kr/" TargetMode="External"/><Relationship Id="rId9" Type="http://schemas.openxmlformats.org/officeDocument/2006/relationships/hyperlink" Target="https://aws.amazon.com/ko/lightsail/" TargetMode="External"/><Relationship Id="rId15" Type="http://schemas.openxmlformats.org/officeDocument/2006/relationships/hyperlink" Target="https://www.ibm.com/cloud" TargetMode="External"/><Relationship Id="rId14" Type="http://schemas.openxmlformats.org/officeDocument/2006/relationships/hyperlink" Target="https://www.toast.com/" TargetMode="External"/><Relationship Id="rId17" Type="http://schemas.openxmlformats.org/officeDocument/2006/relationships/hyperlink" Target="https://www.iwinv.kr" TargetMode="External"/><Relationship Id="rId16" Type="http://schemas.openxmlformats.org/officeDocument/2006/relationships/hyperlink" Target="https://www.conoha.jp/" TargetMode="External"/><Relationship Id="rId5" Type="http://schemas.openxmlformats.org/officeDocument/2006/relationships/hyperlink" Target="http://cloud.ksidc.net/" TargetMode="External"/><Relationship Id="rId19" Type="http://schemas.openxmlformats.org/officeDocument/2006/relationships/image" Target="../media/image13.png"/><Relationship Id="rId6" Type="http://schemas.openxmlformats.org/officeDocument/2006/relationships/hyperlink" Target="https://www.phps.kr/" TargetMode="External"/><Relationship Id="rId18" Type="http://schemas.openxmlformats.org/officeDocument/2006/relationships/hyperlink" Target="https://www.kakaoicloud.com/" TargetMode="External"/><Relationship Id="rId7" Type="http://schemas.openxmlformats.org/officeDocument/2006/relationships/hyperlink" Target="https://cloud.gabia.com/" TargetMode="External"/><Relationship Id="rId8" Type="http://schemas.openxmlformats.org/officeDocument/2006/relationships/hyperlink" Target="https://aws.amazon.com/ko/ec2/" TargetMode="External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10.xml"/><Relationship Id="rId3" Type="http://schemas.openxmlformats.org/officeDocument/2006/relationships/image" Target="../media/image151.png"/><Relationship Id="rId4" Type="http://schemas.openxmlformats.org/officeDocument/2006/relationships/image" Target="../media/image152.png"/><Relationship Id="rId5" Type="http://schemas.openxmlformats.org/officeDocument/2006/relationships/image" Target="../media/image149.png"/><Relationship Id="rId6" Type="http://schemas.openxmlformats.org/officeDocument/2006/relationships/image" Target="../media/image157.png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1.xml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12.xml"/><Relationship Id="rId3" Type="http://schemas.openxmlformats.org/officeDocument/2006/relationships/image" Target="../media/image151.png"/><Relationship Id="rId4" Type="http://schemas.openxmlformats.org/officeDocument/2006/relationships/image" Target="../media/image152.png"/><Relationship Id="rId5" Type="http://schemas.openxmlformats.org/officeDocument/2006/relationships/image" Target="../media/image149.png"/><Relationship Id="rId6" Type="http://schemas.openxmlformats.org/officeDocument/2006/relationships/image" Target="../media/image157.png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3.xml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14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www.youtube.com/watch?v=DD32pAVpKHA" TargetMode="External"/><Relationship Id="rId4" Type="http://schemas.openxmlformats.org/officeDocument/2006/relationships/hyperlink" Target="https://www.youtube.com/watch?v=m7egclrPzSg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1.png"/><Relationship Id="rId4" Type="http://schemas.openxmlformats.org/officeDocument/2006/relationships/hyperlink" Target="https://docs.microsoft.com/ko-kr/dotnet/architecture/microservices/container-docker-introduction/docker-containers-images-registries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www.ncloud.com/main/creditEvent" TargetMode="External"/><Relationship Id="rId4" Type="http://schemas.openxmlformats.org/officeDocument/2006/relationships/image" Target="../media/image1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2.png"/><Relationship Id="rId4" Type="http://schemas.openxmlformats.org/officeDocument/2006/relationships/image" Target="../media/image2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6.png"/><Relationship Id="rId4" Type="http://schemas.openxmlformats.org/officeDocument/2006/relationships/image" Target="../media/image2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8.png"/><Relationship Id="rId4" Type="http://schemas.openxmlformats.org/officeDocument/2006/relationships/image" Target="../media/image25.png"/><Relationship Id="rId5" Type="http://schemas.openxmlformats.org/officeDocument/2006/relationships/image" Target="../media/image27.png"/><Relationship Id="rId6" Type="http://schemas.openxmlformats.org/officeDocument/2006/relationships/image" Target="../media/image2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76.png"/><Relationship Id="rId4" Type="http://schemas.openxmlformats.org/officeDocument/2006/relationships/image" Target="../media/image2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1.png"/><Relationship Id="rId4" Type="http://schemas.openxmlformats.org/officeDocument/2006/relationships/image" Target="../media/image17.png"/><Relationship Id="rId5" Type="http://schemas.openxmlformats.org/officeDocument/2006/relationships/image" Target="../media/image32.png"/><Relationship Id="rId6" Type="http://schemas.openxmlformats.org/officeDocument/2006/relationships/image" Target="../media/image3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3.png"/><Relationship Id="rId4" Type="http://schemas.openxmlformats.org/officeDocument/2006/relationships/image" Target="../media/image3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5.png"/><Relationship Id="rId4" Type="http://schemas.openxmlformats.org/officeDocument/2006/relationships/image" Target="../media/image40.png"/><Relationship Id="rId5" Type="http://schemas.openxmlformats.org/officeDocument/2006/relationships/image" Target="../media/image3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9.png"/><Relationship Id="rId4" Type="http://schemas.openxmlformats.org/officeDocument/2006/relationships/image" Target="../media/image41.png"/><Relationship Id="rId5" Type="http://schemas.openxmlformats.org/officeDocument/2006/relationships/image" Target="../media/image4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2.png"/><Relationship Id="rId4" Type="http://schemas.openxmlformats.org/officeDocument/2006/relationships/image" Target="../media/image46.png"/><Relationship Id="rId5" Type="http://schemas.openxmlformats.org/officeDocument/2006/relationships/image" Target="../media/image4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9.png"/><Relationship Id="rId4" Type="http://schemas.openxmlformats.org/officeDocument/2006/relationships/image" Target="../media/image47.png"/><Relationship Id="rId5" Type="http://schemas.openxmlformats.org/officeDocument/2006/relationships/image" Target="../media/image48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7.png"/><Relationship Id="rId4" Type="http://schemas.openxmlformats.org/officeDocument/2006/relationships/image" Target="../media/image55.png"/><Relationship Id="rId5" Type="http://schemas.openxmlformats.org/officeDocument/2006/relationships/image" Target="../media/image3.png"/><Relationship Id="rId6" Type="http://schemas.openxmlformats.org/officeDocument/2006/relationships/image" Target="../media/image50.png"/></Relationships>
</file>

<file path=ppt/slides/_rels/slide32.xml.rels><?xml version="1.0" encoding="UTF-8" standalone="yes"?><Relationships xmlns="http://schemas.openxmlformats.org/package/2006/relationships"><Relationship Id="rId11" Type="http://schemas.openxmlformats.org/officeDocument/2006/relationships/image" Target="../media/image58.png"/><Relationship Id="rId10" Type="http://schemas.openxmlformats.org/officeDocument/2006/relationships/image" Target="../media/image55.png"/><Relationship Id="rId13" Type="http://schemas.openxmlformats.org/officeDocument/2006/relationships/image" Target="../media/image57.png"/><Relationship Id="rId12" Type="http://schemas.openxmlformats.org/officeDocument/2006/relationships/image" Target="../media/image50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51.png"/><Relationship Id="rId4" Type="http://schemas.openxmlformats.org/officeDocument/2006/relationships/image" Target="../media/image59.png"/><Relationship Id="rId9" Type="http://schemas.openxmlformats.org/officeDocument/2006/relationships/image" Target="../media/image106.png"/><Relationship Id="rId5" Type="http://schemas.openxmlformats.org/officeDocument/2006/relationships/image" Target="../media/image52.png"/><Relationship Id="rId6" Type="http://schemas.openxmlformats.org/officeDocument/2006/relationships/image" Target="../media/image53.png"/><Relationship Id="rId7" Type="http://schemas.openxmlformats.org/officeDocument/2006/relationships/image" Target="../media/image54.png"/><Relationship Id="rId8" Type="http://schemas.openxmlformats.org/officeDocument/2006/relationships/image" Target="../media/image5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4.xml"/><Relationship Id="rId3" Type="http://schemas.openxmlformats.org/officeDocument/2006/relationships/hyperlink" Target="https://ko.wikipedia.org/wiki/Yum" TargetMode="Externa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61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7.png"/><Relationship Id="rId4" Type="http://schemas.openxmlformats.org/officeDocument/2006/relationships/image" Target="../media/image3.png"/><Relationship Id="rId5" Type="http://schemas.openxmlformats.org/officeDocument/2006/relationships/image" Target="../media/image50.png"/><Relationship Id="rId6" Type="http://schemas.openxmlformats.org/officeDocument/2006/relationships/image" Target="../media/image60.png"/><Relationship Id="rId7" Type="http://schemas.openxmlformats.org/officeDocument/2006/relationships/image" Target="../media/image66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7.xml"/><Relationship Id="rId3" Type="http://schemas.openxmlformats.org/officeDocument/2006/relationships/hyperlink" Target="https://volta.sh/" TargetMode="External"/><Relationship Id="rId4" Type="http://schemas.openxmlformats.org/officeDocument/2006/relationships/hyperlink" Target="https://docs.volta.sh/guide/#why-volta" TargetMode="External"/><Relationship Id="rId5" Type="http://schemas.openxmlformats.org/officeDocument/2006/relationships/hyperlink" Target="https://nodejs.org/" TargetMode="External"/><Relationship Id="rId6" Type="http://schemas.openxmlformats.org/officeDocument/2006/relationships/hyperlink" Target="https://pm2.io/" TargetMode="External"/><Relationship Id="rId7" Type="http://schemas.openxmlformats.org/officeDocument/2006/relationships/image" Target="../media/image62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64.png"/><Relationship Id="rId4" Type="http://schemas.openxmlformats.org/officeDocument/2006/relationships/hyperlink" Target="https://volta.sh/" TargetMode="External"/><Relationship Id="rId5" Type="http://schemas.openxmlformats.org/officeDocument/2006/relationships/hyperlink" Target="https://get.volta.sh" TargetMode="External"/><Relationship Id="rId6" Type="http://schemas.openxmlformats.org/officeDocument/2006/relationships/image" Target="../media/image67.png"/><Relationship Id="rId7" Type="http://schemas.openxmlformats.org/officeDocument/2006/relationships/image" Target="../media/image63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9.xml"/><Relationship Id="rId3" Type="http://schemas.openxmlformats.org/officeDocument/2006/relationships/hyperlink" Target="https://nodejs.org/" TargetMode="External"/><Relationship Id="rId4" Type="http://schemas.openxmlformats.org/officeDocument/2006/relationships/image" Target="../media/image65.png"/><Relationship Id="rId5" Type="http://schemas.openxmlformats.org/officeDocument/2006/relationships/image" Target="../media/image69.png"/><Relationship Id="rId6" Type="http://schemas.openxmlformats.org/officeDocument/2006/relationships/image" Target="../media/image7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0.xml"/><Relationship Id="rId3" Type="http://schemas.openxmlformats.org/officeDocument/2006/relationships/hyperlink" Target="https://pm2.io/" TargetMode="External"/><Relationship Id="rId4" Type="http://schemas.openxmlformats.org/officeDocument/2006/relationships/image" Target="../media/image71.png"/><Relationship Id="rId5" Type="http://schemas.openxmlformats.org/officeDocument/2006/relationships/image" Target="../media/image68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1.xml"/><Relationship Id="rId3" Type="http://schemas.openxmlformats.org/officeDocument/2006/relationships/hyperlink" Target="https://www.python.org/" TargetMode="External"/><Relationship Id="rId4" Type="http://schemas.openxmlformats.org/officeDocument/2006/relationships/image" Target="../media/image72.png"/><Relationship Id="rId5" Type="http://schemas.openxmlformats.org/officeDocument/2006/relationships/image" Target="../media/image74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73.png"/><Relationship Id="rId4" Type="http://schemas.openxmlformats.org/officeDocument/2006/relationships/image" Target="../media/image17.png"/><Relationship Id="rId5" Type="http://schemas.openxmlformats.org/officeDocument/2006/relationships/image" Target="../media/image3.png"/><Relationship Id="rId6" Type="http://schemas.openxmlformats.org/officeDocument/2006/relationships/image" Target="../media/image50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3.xml"/><Relationship Id="rId3" Type="http://schemas.openxmlformats.org/officeDocument/2006/relationships/hyperlink" Target="https://dev.mysql.com/downloads/mysql/" TargetMode="External"/><Relationship Id="rId4" Type="http://schemas.openxmlformats.org/officeDocument/2006/relationships/image" Target="../media/image77.png"/><Relationship Id="rId5" Type="http://schemas.openxmlformats.org/officeDocument/2006/relationships/image" Target="../media/image81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26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22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75.png"/><Relationship Id="rId4" Type="http://schemas.openxmlformats.org/officeDocument/2006/relationships/image" Target="../media/image93.png"/><Relationship Id="rId5" Type="http://schemas.openxmlformats.org/officeDocument/2006/relationships/image" Target="../media/image78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82.png"/><Relationship Id="rId4" Type="http://schemas.openxmlformats.org/officeDocument/2006/relationships/image" Target="../media/image83.png"/><Relationship Id="rId9" Type="http://schemas.openxmlformats.org/officeDocument/2006/relationships/image" Target="../media/image89.png"/><Relationship Id="rId5" Type="http://schemas.openxmlformats.org/officeDocument/2006/relationships/image" Target="../media/image84.png"/><Relationship Id="rId6" Type="http://schemas.openxmlformats.org/officeDocument/2006/relationships/image" Target="../media/image85.png"/><Relationship Id="rId7" Type="http://schemas.openxmlformats.org/officeDocument/2006/relationships/image" Target="../media/image79.png"/><Relationship Id="rId8" Type="http://schemas.openxmlformats.org/officeDocument/2006/relationships/image" Target="../media/image80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87.png"/><Relationship Id="rId4" Type="http://schemas.openxmlformats.org/officeDocument/2006/relationships/image" Target="../media/image86.png"/><Relationship Id="rId5" Type="http://schemas.openxmlformats.org/officeDocument/2006/relationships/image" Target="../media/image88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www.gnu.org/" TargetMode="External"/><Relationship Id="rId4" Type="http://schemas.openxmlformats.org/officeDocument/2006/relationships/hyperlink" Target="https://ko.wikipedia.org/wiki/GNU_%ED%94%84%EB%A1%9C%EC%A0%9D%ED%8A%B8" TargetMode="External"/><Relationship Id="rId5" Type="http://schemas.openxmlformats.org/officeDocument/2006/relationships/image" Target="../media/image6.png"/><Relationship Id="rId6" Type="http://schemas.openxmlformats.org/officeDocument/2006/relationships/image" Target="../media/image12.png"/><Relationship Id="rId7" Type="http://schemas.openxmlformats.org/officeDocument/2006/relationships/image" Target="../media/image10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90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94.png"/><Relationship Id="rId4" Type="http://schemas.openxmlformats.org/officeDocument/2006/relationships/image" Target="../media/image17.png"/><Relationship Id="rId5" Type="http://schemas.openxmlformats.org/officeDocument/2006/relationships/image" Target="../media/image3.png"/><Relationship Id="rId6" Type="http://schemas.openxmlformats.org/officeDocument/2006/relationships/image" Target="../media/image50.png"/><Relationship Id="rId7" Type="http://schemas.openxmlformats.org/officeDocument/2006/relationships/image" Target="../media/image99.png"/><Relationship Id="rId8" Type="http://schemas.openxmlformats.org/officeDocument/2006/relationships/image" Target="../media/image55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121.png"/><Relationship Id="rId4" Type="http://schemas.openxmlformats.org/officeDocument/2006/relationships/image" Target="../media/image109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96.png"/><Relationship Id="rId4" Type="http://schemas.openxmlformats.org/officeDocument/2006/relationships/image" Target="../media/image95.png"/><Relationship Id="rId5" Type="http://schemas.openxmlformats.org/officeDocument/2006/relationships/image" Target="../media/image97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hyperlink" Target="https://youtu.be/dThdYoN33Fc" TargetMode="External"/><Relationship Id="rId4" Type="http://schemas.openxmlformats.org/officeDocument/2006/relationships/hyperlink" Target="https://youtu.be/dThdYoN33Fc" TargetMode="External"/><Relationship Id="rId9" Type="http://schemas.openxmlformats.org/officeDocument/2006/relationships/image" Target="../media/image100.png"/><Relationship Id="rId5" Type="http://schemas.openxmlformats.org/officeDocument/2006/relationships/hyperlink" Target="https://youtu.be/dThdYoN33Fc" TargetMode="External"/><Relationship Id="rId6" Type="http://schemas.openxmlformats.org/officeDocument/2006/relationships/image" Target="../media/image98.png"/><Relationship Id="rId7" Type="http://schemas.openxmlformats.org/officeDocument/2006/relationships/image" Target="../media/image102.png"/><Relationship Id="rId8" Type="http://schemas.openxmlformats.org/officeDocument/2006/relationships/hyperlink" Target="https://youtu.be/dThdYoN33Fc" TargetMode="Externa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101.png"/><Relationship Id="rId4" Type="http://schemas.openxmlformats.org/officeDocument/2006/relationships/image" Target="../media/image103.png"/><Relationship Id="rId5" Type="http://schemas.openxmlformats.org/officeDocument/2006/relationships/image" Target="../media/image104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105.png"/><Relationship Id="rId4" Type="http://schemas.openxmlformats.org/officeDocument/2006/relationships/image" Target="../media/image145.png"/><Relationship Id="rId5" Type="http://schemas.openxmlformats.org/officeDocument/2006/relationships/image" Target="../media/image113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108.png"/><Relationship Id="rId4" Type="http://schemas.openxmlformats.org/officeDocument/2006/relationships/image" Target="../media/image107.png"/><Relationship Id="rId5" Type="http://schemas.openxmlformats.org/officeDocument/2006/relationships/image" Target="../media/image114.png"/><Relationship Id="rId6" Type="http://schemas.openxmlformats.org/officeDocument/2006/relationships/image" Target="../media/image1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9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110.png"/><Relationship Id="rId4" Type="http://schemas.openxmlformats.org/officeDocument/2006/relationships/image" Target="../media/image115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1.xml"/><Relationship Id="rId3" Type="http://schemas.openxmlformats.org/officeDocument/2006/relationships/hyperlink" Target="https://letsencrypt.org/ko/" TargetMode="External"/><Relationship Id="rId4" Type="http://schemas.openxmlformats.org/officeDocument/2006/relationships/image" Target="../media/image112.png"/><Relationship Id="rId5" Type="http://schemas.openxmlformats.org/officeDocument/2006/relationships/image" Target="../media/image119.png"/><Relationship Id="rId6" Type="http://schemas.openxmlformats.org/officeDocument/2006/relationships/image" Target="../media/image117.png"/><Relationship Id="rId7" Type="http://schemas.openxmlformats.org/officeDocument/2006/relationships/image" Target="../media/image123.png"/><Relationship Id="rId8" Type="http://schemas.openxmlformats.org/officeDocument/2006/relationships/image" Target="../media/image116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120.png"/><Relationship Id="rId4" Type="http://schemas.openxmlformats.org/officeDocument/2006/relationships/image" Target="../media/image118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124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125.png"/><Relationship Id="rId4" Type="http://schemas.openxmlformats.org/officeDocument/2006/relationships/image" Target="../media/image150.png"/><Relationship Id="rId5" Type="http://schemas.openxmlformats.org/officeDocument/2006/relationships/image" Target="../media/image127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128.png"/><Relationship Id="rId4" Type="http://schemas.openxmlformats.org/officeDocument/2006/relationships/image" Target="../media/image129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2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2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Relationship Id="rId3" Type="http://schemas.openxmlformats.org/officeDocument/2006/relationships/hyperlink" Target="https://www.docker.com/" TargetMode="External"/><Relationship Id="rId4" Type="http://schemas.openxmlformats.org/officeDocument/2006/relationships/image" Target="../media/image17.png"/><Relationship Id="rId5" Type="http://schemas.openxmlformats.org/officeDocument/2006/relationships/image" Target="../media/image130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168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131.png"/><Relationship Id="rId4" Type="http://schemas.openxmlformats.org/officeDocument/2006/relationships/image" Target="../media/image134.png"/><Relationship Id="rId5" Type="http://schemas.openxmlformats.org/officeDocument/2006/relationships/image" Target="../media/image132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133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139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137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135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2.png"/><Relationship Id="rId4" Type="http://schemas.openxmlformats.org/officeDocument/2006/relationships/image" Target="../media/image136.png"/><Relationship Id="rId5" Type="http://schemas.openxmlformats.org/officeDocument/2006/relationships/image" Target="../media/image138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142.png"/><Relationship Id="rId4" Type="http://schemas.openxmlformats.org/officeDocument/2006/relationships/image" Target="../media/image141.png"/><Relationship Id="rId5" Type="http://schemas.openxmlformats.org/officeDocument/2006/relationships/image" Target="../media/image140.png"/><Relationship Id="rId6" Type="http://schemas.openxmlformats.org/officeDocument/2006/relationships/image" Target="../media/image143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9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Relationship Id="rId4" Type="http://schemas.openxmlformats.org/officeDocument/2006/relationships/image" Target="../media/image11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0.xml"/><Relationship Id="rId3" Type="http://schemas.openxmlformats.org/officeDocument/2006/relationships/hyperlink" Target="https://hub.docker.com" TargetMode="External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146.png"/><Relationship Id="rId4" Type="http://schemas.openxmlformats.org/officeDocument/2006/relationships/image" Target="../media/image167.png"/><Relationship Id="rId5" Type="http://schemas.openxmlformats.org/officeDocument/2006/relationships/hyperlink" Target="https://hub.docker.com/" TargetMode="External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2.xml"/><Relationship Id="rId3" Type="http://schemas.openxmlformats.org/officeDocument/2006/relationships/hyperlink" Target="https://hub.docker.com/_/nginx" TargetMode="External"/><Relationship Id="rId4" Type="http://schemas.openxmlformats.org/officeDocument/2006/relationships/image" Target="../media/image147.png"/><Relationship Id="rId5" Type="http://schemas.openxmlformats.org/officeDocument/2006/relationships/image" Target="../media/image144.png"/><Relationship Id="rId6" Type="http://schemas.openxmlformats.org/officeDocument/2006/relationships/image" Target="../media/image160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3.xml"/><Relationship Id="rId3" Type="http://schemas.openxmlformats.org/officeDocument/2006/relationships/slide" Target="/ppt/slides/slide35.xml"/><Relationship Id="rId4" Type="http://schemas.openxmlformats.org/officeDocument/2006/relationships/slide" Target="/ppt/slides/slide38.xml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170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148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156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153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8.xml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9.xml"/><Relationship Id="rId3" Type="http://schemas.openxmlformats.org/officeDocument/2006/relationships/slide" Target="/ppt/slides/slide35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0.xml"/><Relationship Id="rId3" Type="http://schemas.openxmlformats.org/officeDocument/2006/relationships/hyperlink" Target="http://local.mydeal.com" TargetMode="External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1.xml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2.xml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3.xml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151.png"/><Relationship Id="rId4" Type="http://schemas.openxmlformats.org/officeDocument/2006/relationships/image" Target="../media/image152.png"/><Relationship Id="rId5" Type="http://schemas.openxmlformats.org/officeDocument/2006/relationships/image" Target="../media/image149.png"/><Relationship Id="rId6" Type="http://schemas.openxmlformats.org/officeDocument/2006/relationships/image" Target="../media/image157.png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5.xml"/><Relationship Id="rId3" Type="http://schemas.openxmlformats.org/officeDocument/2006/relationships/hyperlink" Target="https://docs.google.com/presentation/d/1CrOcTTrRRHlredMRwie9WKSo7ChIF4bRylvUxhinRYU/edit?usp=sharing" TargetMode="External"/><Relationship Id="rId4" Type="http://schemas.openxmlformats.org/officeDocument/2006/relationships/hyperlink" Target="https://docs.google.com/presentation/d/1CrOcTTrRRHlredMRwie9WKSo7ChIF4bRylvUxhinRYU/edit?usp=sharing" TargetMode="External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158.png"/><Relationship Id="rId4" Type="http://schemas.openxmlformats.org/officeDocument/2006/relationships/image" Target="../media/image159.png"/><Relationship Id="rId5" Type="http://schemas.openxmlformats.org/officeDocument/2006/relationships/image" Target="../media/image154.png"/><Relationship Id="rId6" Type="http://schemas.openxmlformats.org/officeDocument/2006/relationships/image" Target="../media/image155.png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7.xml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8.xml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94325" y="393675"/>
            <a:ext cx="2970250" cy="297025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3"/>
          <p:cNvSpPr txBox="1"/>
          <p:nvPr>
            <p:ph type="ctrTitle"/>
          </p:nvPr>
        </p:nvSpPr>
        <p:spPr>
          <a:xfrm>
            <a:off x="466650" y="278650"/>
            <a:ext cx="5957100" cy="264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600"/>
              <a:t>Linux</a:t>
            </a:r>
            <a:br>
              <a:rPr b="1" lang="ko" sz="9600"/>
            </a:br>
            <a:r>
              <a:rPr b="1" lang="ko" sz="9600"/>
              <a:t>(</a:t>
            </a:r>
            <a:r>
              <a:rPr b="1" lang="ko" sz="8000"/>
              <a:t>c</a:t>
            </a:r>
            <a:r>
              <a:rPr b="1" lang="ko" sz="8000"/>
              <a:t>loud)</a:t>
            </a:r>
            <a:r>
              <a:rPr b="1" lang="ko" sz="9600"/>
              <a:t> </a:t>
            </a:r>
            <a:r>
              <a:rPr b="1" lang="ko" sz="8000"/>
              <a:t>실무</a:t>
            </a:r>
            <a:endParaRPr b="1" sz="8000"/>
          </a:p>
        </p:txBody>
      </p:sp>
      <p:pic>
        <p:nvPicPr>
          <p:cNvPr id="68" name="Google Shape;68;p13">
            <a:hlinkClick r:id="rId4"/>
          </p:cNvPr>
          <p:cNvPicPr preferRelativeResize="0"/>
          <p:nvPr/>
        </p:nvPicPr>
        <p:blipFill>
          <a:blip r:embed="rId5">
            <a:alphaModFix amt="80000"/>
          </a:blip>
          <a:stretch>
            <a:fillRect/>
          </a:stretch>
        </p:blipFill>
        <p:spPr>
          <a:xfrm>
            <a:off x="49496" y="4379425"/>
            <a:ext cx="692550" cy="735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grpSp>
        <p:nvGrpSpPr>
          <p:cNvPr id="69" name="Google Shape;69;p13"/>
          <p:cNvGrpSpPr/>
          <p:nvPr/>
        </p:nvGrpSpPr>
        <p:grpSpPr>
          <a:xfrm>
            <a:off x="1127869" y="3056899"/>
            <a:ext cx="4404247" cy="1009523"/>
            <a:chOff x="3566375" y="0"/>
            <a:chExt cx="3435450" cy="820950"/>
          </a:xfrm>
        </p:grpSpPr>
        <p:pic>
          <p:nvPicPr>
            <p:cNvPr id="70" name="Google Shape;70;p13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566375" y="0"/>
              <a:ext cx="2673950" cy="8209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" name="Google Shape;71;p13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5007975" y="0"/>
              <a:ext cx="1993850" cy="8209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2" name="Google Shape;72;p1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933599" y="178801"/>
            <a:ext cx="1669300" cy="142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2"/>
          <p:cNvSpPr txBox="1"/>
          <p:nvPr>
            <p:ph type="title"/>
          </p:nvPr>
        </p:nvSpPr>
        <p:spPr>
          <a:xfrm>
            <a:off x="311700" y="686675"/>
            <a:ext cx="8520600" cy="191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0"/>
              <a:t>Cloud Platform</a:t>
            </a:r>
            <a:endParaRPr sz="6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0"/>
              <a:t>Service Vendors</a:t>
            </a:r>
            <a:endParaRPr sz="6000"/>
          </a:p>
        </p:txBody>
      </p:sp>
      <p:sp>
        <p:nvSpPr>
          <p:cNvPr id="139" name="Google Shape;139;p22"/>
          <p:cNvSpPr txBox="1"/>
          <p:nvPr>
            <p:ph idx="1" type="body"/>
          </p:nvPr>
        </p:nvSpPr>
        <p:spPr>
          <a:xfrm>
            <a:off x="311700" y="2766500"/>
            <a:ext cx="8520600" cy="9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ko" sz="3000">
                <a:solidFill>
                  <a:srgbClr val="4A86E8"/>
                </a:solidFill>
              </a:rPr>
              <a:t>Cloud Server Hosting Service Vendors</a:t>
            </a:r>
            <a:endParaRPr sz="3000">
              <a:solidFill>
                <a:srgbClr val="4A86E8"/>
              </a:solidFill>
            </a:endParaRPr>
          </a:p>
        </p:txBody>
      </p:sp>
      <p:grpSp>
        <p:nvGrpSpPr>
          <p:cNvPr id="140" name="Google Shape;140;p22"/>
          <p:cNvGrpSpPr/>
          <p:nvPr/>
        </p:nvGrpSpPr>
        <p:grpSpPr>
          <a:xfrm>
            <a:off x="2562853" y="3346125"/>
            <a:ext cx="3694483" cy="1026763"/>
            <a:chOff x="3566375" y="0"/>
            <a:chExt cx="3435450" cy="820950"/>
          </a:xfrm>
        </p:grpSpPr>
        <p:pic>
          <p:nvPicPr>
            <p:cNvPr id="141" name="Google Shape;141;p2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566375" y="0"/>
              <a:ext cx="2673950" cy="8209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2" name="Google Shape;142;p2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007975" y="0"/>
              <a:ext cx="1993850" cy="8209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5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p112"/>
          <p:cNvSpPr txBox="1"/>
          <p:nvPr>
            <p:ph idx="4294967295" type="body"/>
          </p:nvPr>
        </p:nvSpPr>
        <p:spPr>
          <a:xfrm>
            <a:off x="213575" y="680250"/>
            <a:ext cx="8520600" cy="1235400"/>
          </a:xfrm>
          <a:prstGeom prst="rect">
            <a:avLst/>
          </a:prstGeom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Source Code Pro Medium"/>
              <a:buChar char="●"/>
            </a:pPr>
            <a:r>
              <a:rPr lang="ko" sz="1700"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ftp:   21 port</a:t>
            </a:r>
            <a:endParaRPr sz="1700"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  <a:p>
            <a:pPr indent="-3365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Source Code Pro Medium"/>
              <a:buChar char="●"/>
            </a:pPr>
            <a:r>
              <a:rPr lang="ko" sz="1700"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sftp:  22 port (ssh)</a:t>
            </a:r>
            <a:endParaRPr sz="1700"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  <a:p>
            <a:pPr indent="-3365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Source Code Pro Medium"/>
              <a:buChar char="●"/>
            </a:pPr>
            <a:r>
              <a:rPr lang="ko" sz="1700"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samba: windows remote directory</a:t>
            </a:r>
            <a:endParaRPr sz="1700"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  <a:p>
            <a:pPr indent="-3365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Source Code Pro Medium"/>
              <a:buChar char="●"/>
            </a:pPr>
            <a:r>
              <a:rPr lang="ko" sz="1700" u="sng">
                <a:solidFill>
                  <a:schemeClr val="hlink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  <a:hlinkClick r:id="rId3"/>
              </a:rPr>
              <a:t>ownCloud</a:t>
            </a:r>
            <a:r>
              <a:rPr lang="ko" sz="1700"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: 클라우드 파일 서버(mariadb, httpd, php, etc)</a:t>
            </a:r>
            <a:endParaRPr sz="1700"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</p:txBody>
      </p:sp>
      <p:sp>
        <p:nvSpPr>
          <p:cNvPr id="967" name="Google Shape;967;p112"/>
          <p:cNvSpPr txBox="1"/>
          <p:nvPr>
            <p:ph idx="4294967295" type="title"/>
          </p:nvPr>
        </p:nvSpPr>
        <p:spPr>
          <a:xfrm>
            <a:off x="1593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ftp vs </a:t>
            </a:r>
            <a:r>
              <a:rPr b="1" lang="ko">
                <a:solidFill>
                  <a:srgbClr val="FF0000"/>
                </a:solidFill>
              </a:rPr>
              <a:t>sftp</a:t>
            </a:r>
            <a:r>
              <a:rPr b="1" lang="ko"/>
              <a:t> vs samba vs ownCloud</a:t>
            </a:r>
            <a:endParaRPr b="1"/>
          </a:p>
        </p:txBody>
      </p:sp>
      <p:sp>
        <p:nvSpPr>
          <p:cNvPr id="968" name="Google Shape;968;p112"/>
          <p:cNvSpPr txBox="1"/>
          <p:nvPr>
            <p:ph idx="4294967295" type="body"/>
          </p:nvPr>
        </p:nvSpPr>
        <p:spPr>
          <a:xfrm>
            <a:off x="213575" y="2072425"/>
            <a:ext cx="8520600" cy="2570100"/>
          </a:xfrm>
          <a:prstGeom prst="rect">
            <a:avLst/>
          </a:prstGeom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ko" sz="1700">
                <a:solidFill>
                  <a:schemeClr val="accent4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# sftp settings (ftp server)</a:t>
            </a:r>
            <a:br>
              <a:rPr lang="ko" sz="1700">
                <a:latin typeface="Source Code Pro Medium"/>
                <a:ea typeface="Source Code Pro Medium"/>
                <a:cs typeface="Source Code Pro Medium"/>
                <a:sym typeface="Source Code Pro Medium"/>
              </a:rPr>
            </a:br>
            <a:r>
              <a:rPr lang="ko" sz="1700"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$&gt; useradd </a:t>
            </a:r>
            <a:r>
              <a:rPr lang="ko" sz="1700">
                <a:solidFill>
                  <a:srgbClr val="FF0000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-s /bin/false</a:t>
            </a:r>
            <a:r>
              <a:rPr lang="ko" sz="1700"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 </a:t>
            </a:r>
            <a:r>
              <a:rPr b="1" lang="ko" sz="1700">
                <a:latin typeface="Source Code Pro"/>
                <a:ea typeface="Source Code Pro"/>
                <a:cs typeface="Source Code Pro"/>
                <a:sym typeface="Source Code Pro"/>
              </a:rPr>
              <a:t>ftpuser</a:t>
            </a:r>
            <a:br>
              <a:rPr lang="ko" sz="1700">
                <a:latin typeface="Source Code Pro Medium"/>
                <a:ea typeface="Source Code Pro Medium"/>
                <a:cs typeface="Source Code Pro Medium"/>
                <a:sym typeface="Source Code Pro Medium"/>
              </a:rPr>
            </a:br>
            <a:r>
              <a:rPr lang="ko" sz="1700"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$&gt; vi </a:t>
            </a:r>
            <a:r>
              <a:rPr b="1" lang="ko" sz="1700">
                <a:latin typeface="Source Code Pro"/>
                <a:ea typeface="Source Code Pro"/>
                <a:cs typeface="Source Code Pro"/>
                <a:sym typeface="Source Code Pro"/>
              </a:rPr>
              <a:t>/etc/ssh/sshd_config</a:t>
            </a:r>
            <a:br>
              <a:rPr b="1" lang="ko" sz="1700"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ko" sz="1400">
                <a:solidFill>
                  <a:srgbClr val="666666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	</a:t>
            </a:r>
            <a:r>
              <a:rPr lang="ko" sz="1400">
                <a:solidFill>
                  <a:srgbClr val="999999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#Subsystem sftp /usr/libexec/openssh/sftp-server</a:t>
            </a:r>
            <a:br>
              <a:rPr lang="ko" sz="1400">
                <a:solidFill>
                  <a:srgbClr val="666666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</a:br>
            <a:r>
              <a:rPr lang="ko" sz="1400">
                <a:solidFill>
                  <a:srgbClr val="666666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	</a:t>
            </a:r>
            <a:r>
              <a:rPr lang="ko" sz="1400">
                <a:solidFill>
                  <a:srgbClr val="4A86E8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Subsystem sftp </a:t>
            </a:r>
            <a:r>
              <a:rPr b="1" lang="ko" sz="1400">
                <a:solidFill>
                  <a:srgbClr val="4A86E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internal-sftp</a:t>
            </a:r>
            <a:br>
              <a:rPr lang="ko" sz="1400">
                <a:solidFill>
                  <a:srgbClr val="4A86E8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</a:br>
            <a:r>
              <a:rPr lang="ko" sz="1400">
                <a:solidFill>
                  <a:srgbClr val="4A86E8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	Match Group sftp</a:t>
            </a:r>
            <a:br>
              <a:rPr lang="ko" sz="1400">
                <a:solidFill>
                  <a:srgbClr val="4A86E8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</a:br>
            <a:r>
              <a:rPr lang="ko" sz="1400">
                <a:solidFill>
                  <a:srgbClr val="4A86E8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	    ChrootDirectory /sftp_home/%u</a:t>
            </a:r>
            <a:br>
              <a:rPr lang="ko" sz="1400">
                <a:solidFill>
                  <a:srgbClr val="4A86E8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</a:br>
            <a:r>
              <a:rPr lang="ko" sz="1400">
                <a:solidFill>
                  <a:srgbClr val="4A86E8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        ForceCommand </a:t>
            </a:r>
            <a:r>
              <a:rPr b="1" lang="ko" sz="1400">
                <a:solidFill>
                  <a:srgbClr val="4A86E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internal-sftp</a:t>
            </a:r>
            <a:br>
              <a:rPr lang="ko" sz="1400">
                <a:solidFill>
                  <a:srgbClr val="666666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</a:br>
            <a:br>
              <a:rPr lang="ko" sz="1700">
                <a:solidFill>
                  <a:srgbClr val="999999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</a:br>
            <a:r>
              <a:rPr lang="ko" sz="1700"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$&gt; </a:t>
            </a:r>
            <a:r>
              <a:rPr b="1" lang="ko" sz="1700">
                <a:latin typeface="Source Code Pro"/>
                <a:ea typeface="Source Code Pro"/>
                <a:cs typeface="Source Code Pro"/>
                <a:sym typeface="Source Code Pro"/>
              </a:rPr>
              <a:t>systemctl restart </a:t>
            </a:r>
            <a:r>
              <a:rPr b="1" lang="ko" sz="1700"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sshd</a:t>
            </a:r>
            <a:r>
              <a:rPr lang="ko" sz="1700"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       </a:t>
            </a:r>
            <a:r>
              <a:rPr lang="ko" sz="1700">
                <a:solidFill>
                  <a:schemeClr val="accent4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# restart ssh daemon</a:t>
            </a:r>
            <a:endParaRPr sz="1700"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13"/>
          <p:cNvSpPr txBox="1"/>
          <p:nvPr>
            <p:ph idx="4294967295" type="title"/>
          </p:nvPr>
        </p:nvSpPr>
        <p:spPr>
          <a:xfrm>
            <a:off x="1593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sftp 사용법</a:t>
            </a:r>
            <a:endParaRPr b="1"/>
          </a:p>
        </p:txBody>
      </p:sp>
      <p:sp>
        <p:nvSpPr>
          <p:cNvPr id="974" name="Google Shape;974;p113"/>
          <p:cNvSpPr txBox="1"/>
          <p:nvPr>
            <p:ph idx="4294967295" type="body"/>
          </p:nvPr>
        </p:nvSpPr>
        <p:spPr>
          <a:xfrm>
            <a:off x="213575" y="694150"/>
            <a:ext cx="8520600" cy="3948600"/>
          </a:xfrm>
          <a:prstGeom prst="rect">
            <a:avLst/>
          </a:prstGeom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>
                <a:solidFill>
                  <a:schemeClr val="accent4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# connect to sftp server</a:t>
            </a:r>
            <a:br>
              <a:rPr lang="ko" sz="1700">
                <a:latin typeface="Source Code Pro Medium"/>
                <a:ea typeface="Source Code Pro Medium"/>
                <a:cs typeface="Source Code Pro Medium"/>
                <a:sym typeface="Source Code Pro Medium"/>
              </a:rPr>
            </a:br>
            <a:r>
              <a:rPr lang="ko" sz="1700"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$&gt; </a:t>
            </a:r>
            <a:r>
              <a:rPr b="1" lang="ko" sz="1700">
                <a:latin typeface="Source Code Pro"/>
                <a:ea typeface="Source Code Pro"/>
                <a:cs typeface="Source Code Pro"/>
                <a:sym typeface="Source Code Pro"/>
              </a:rPr>
              <a:t>sftp</a:t>
            </a:r>
            <a:r>
              <a:rPr lang="ko" sz="1700"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 </a:t>
            </a:r>
            <a:r>
              <a:rPr b="1" lang="ko" sz="1700">
                <a:latin typeface="Source Code Pro"/>
                <a:ea typeface="Source Code Pro"/>
                <a:cs typeface="Source Code Pro"/>
                <a:sym typeface="Source Code Pro"/>
              </a:rPr>
              <a:t>-P</a:t>
            </a:r>
            <a:r>
              <a:rPr lang="ko" sz="1700"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 50000 ftpuser@106.10.46.114</a:t>
            </a:r>
            <a:endParaRPr sz="1700"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700"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sftp&gt; </a:t>
            </a:r>
            <a:r>
              <a:rPr b="1" lang="ko" sz="1700">
                <a:latin typeface="Source Code Pro"/>
                <a:ea typeface="Source Code Pro"/>
                <a:cs typeface="Source Code Pro"/>
                <a:sym typeface="Source Code Pro"/>
              </a:rPr>
              <a:t>help</a:t>
            </a:r>
            <a:br>
              <a:rPr lang="ko" sz="1700">
                <a:latin typeface="Source Code Pro Medium"/>
                <a:ea typeface="Source Code Pro Medium"/>
                <a:cs typeface="Source Code Pro Medium"/>
                <a:sym typeface="Source Code Pro Medium"/>
              </a:rPr>
            </a:br>
            <a:r>
              <a:rPr lang="ko" sz="1700"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sftp&gt; </a:t>
            </a:r>
            <a:r>
              <a:rPr b="1" lang="ko" sz="1700">
                <a:latin typeface="Source Code Pro"/>
                <a:ea typeface="Source Code Pro"/>
                <a:cs typeface="Source Code Pro"/>
                <a:sym typeface="Source Code Pro"/>
              </a:rPr>
              <a:t>get</a:t>
            </a:r>
            <a:r>
              <a:rPr lang="ko" sz="1700"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 &lt;file&gt;</a:t>
            </a:r>
            <a:br>
              <a:rPr lang="ko" sz="1700">
                <a:latin typeface="Source Code Pro Medium"/>
                <a:ea typeface="Source Code Pro Medium"/>
                <a:cs typeface="Source Code Pro Medium"/>
                <a:sym typeface="Source Code Pro Medium"/>
              </a:rPr>
            </a:br>
            <a:r>
              <a:rPr lang="ko" sz="1700"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sftp&gt; get </a:t>
            </a:r>
            <a:r>
              <a:rPr b="1" lang="ko" sz="1700">
                <a:latin typeface="Source Code Pro"/>
                <a:ea typeface="Source Code Pro"/>
                <a:cs typeface="Source Code Pro"/>
                <a:sym typeface="Source Code Pro"/>
              </a:rPr>
              <a:t>-r</a:t>
            </a:r>
            <a:r>
              <a:rPr lang="ko" sz="1700"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 &lt;directory&gt;</a:t>
            </a:r>
            <a:endParaRPr sz="1700"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700"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sftp&gt; </a:t>
            </a:r>
            <a:r>
              <a:rPr b="1" lang="ko" sz="1700">
                <a:latin typeface="Source Code Pro"/>
                <a:ea typeface="Source Code Pro"/>
                <a:cs typeface="Source Code Pro"/>
                <a:sym typeface="Source Code Pro"/>
              </a:rPr>
              <a:t>put</a:t>
            </a:r>
            <a:r>
              <a:rPr lang="ko" sz="1700"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 &lt;file&gt;           </a:t>
            </a:r>
            <a:r>
              <a:rPr lang="ko" sz="1700">
                <a:solidFill>
                  <a:srgbClr val="999999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cf. put -r &lt;directory&gt;</a:t>
            </a:r>
            <a:endParaRPr sz="1700">
              <a:solidFill>
                <a:srgbClr val="999999"/>
              </a:solidFill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700">
                <a:solidFill>
                  <a:schemeClr val="accent4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# for local</a:t>
            </a:r>
            <a:br>
              <a:rPr b="1" lang="ko" sz="1700"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ko" sz="1700"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sftp&gt; </a:t>
            </a:r>
            <a:r>
              <a:rPr b="1" lang="ko" sz="1700">
                <a:latin typeface="Source Code Pro"/>
                <a:ea typeface="Source Code Pro"/>
                <a:cs typeface="Source Code Pro"/>
                <a:sym typeface="Source Code Pro"/>
              </a:rPr>
              <a:t>lls</a:t>
            </a:r>
            <a:br>
              <a:rPr b="1" lang="ko" sz="1700"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ko" sz="1700"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sftp&gt; </a:t>
            </a:r>
            <a:r>
              <a:rPr b="1" lang="ko" sz="1700">
                <a:latin typeface="Source Code Pro"/>
                <a:ea typeface="Source Code Pro"/>
                <a:cs typeface="Source Code Pro"/>
                <a:sym typeface="Source Code Pro"/>
              </a:rPr>
              <a:t>lpwd</a:t>
            </a:r>
            <a:br>
              <a:rPr b="1" lang="ko" sz="1700"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ko" sz="1700"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sftp&gt; </a:t>
            </a:r>
            <a:r>
              <a:rPr b="1" lang="ko" sz="1700">
                <a:latin typeface="Source Code Pro"/>
                <a:ea typeface="Source Code Pro"/>
                <a:cs typeface="Source Code Pro"/>
                <a:sym typeface="Source Code Pro"/>
              </a:rPr>
              <a:t>lcd</a:t>
            </a:r>
            <a:endParaRPr b="1" sz="17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ko" sz="1700"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sftp&gt;</a:t>
            </a:r>
            <a:r>
              <a:rPr b="1" lang="ko" sz="1700">
                <a:latin typeface="Source Code Pro"/>
                <a:ea typeface="Source Code Pro"/>
                <a:cs typeface="Source Code Pro"/>
                <a:sym typeface="Source Code Pro"/>
              </a:rPr>
              <a:t> bye</a:t>
            </a:r>
            <a:endParaRPr b="1" sz="17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8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p114"/>
          <p:cNvSpPr txBox="1"/>
          <p:nvPr>
            <p:ph idx="4294967295" type="title"/>
          </p:nvPr>
        </p:nvSpPr>
        <p:spPr>
          <a:xfrm>
            <a:off x="1593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지난 log 파일 정리 </a:t>
            </a:r>
            <a:r>
              <a:rPr lang="ko"/>
              <a:t>(feat. find -delete)</a:t>
            </a:r>
            <a:endParaRPr/>
          </a:p>
        </p:txBody>
      </p:sp>
      <p:sp>
        <p:nvSpPr>
          <p:cNvPr id="980" name="Google Shape;980;p114"/>
          <p:cNvSpPr txBox="1"/>
          <p:nvPr>
            <p:ph idx="4294967295" type="body"/>
          </p:nvPr>
        </p:nvSpPr>
        <p:spPr>
          <a:xfrm>
            <a:off x="213575" y="694150"/>
            <a:ext cx="8520600" cy="4256100"/>
          </a:xfrm>
          <a:prstGeom prst="rect">
            <a:avLst/>
          </a:prstGeom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$&gt; find . -name "*.gz"</a:t>
            </a:r>
            <a:br>
              <a:rPr b="1" lang="ko" sz="1700"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ko" sz="1700"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$&gt; find . -name \*.gz </a:t>
            </a:r>
            <a:r>
              <a:rPr b="1" lang="ko" sz="1700">
                <a:latin typeface="Source Code Pro"/>
                <a:ea typeface="Source Code Pro"/>
                <a:cs typeface="Source Code Pro"/>
                <a:sym typeface="Source Code Pro"/>
              </a:rPr>
              <a:t>|</a:t>
            </a:r>
            <a:r>
              <a:rPr lang="ko" sz="1700"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 sort</a:t>
            </a:r>
            <a:endParaRPr sz="1700"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700"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$&gt; find . -name \*.gz </a:t>
            </a:r>
            <a:r>
              <a:rPr b="1" lang="ko" sz="1700">
                <a:latin typeface="Source Code Pro"/>
                <a:ea typeface="Source Code Pro"/>
                <a:cs typeface="Source Code Pro"/>
                <a:sym typeface="Source Code Pro"/>
              </a:rPr>
              <a:t>-mtime +30</a:t>
            </a:r>
            <a:endParaRPr b="1" sz="17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700"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$&gt; find . -name \*.gz -mtime +30</a:t>
            </a:r>
            <a:r>
              <a:rPr b="1" lang="ko" sz="1700">
                <a:latin typeface="Source Code Pro"/>
                <a:ea typeface="Source Code Pro"/>
                <a:cs typeface="Source Code Pro"/>
                <a:sym typeface="Source Code Pro"/>
              </a:rPr>
              <a:t> -delete</a:t>
            </a:r>
            <a:endParaRPr b="1" sz="17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br>
              <a:rPr b="1" lang="ko" sz="1700"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ko" sz="1700">
                <a:solidFill>
                  <a:srgbClr val="999999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# sort, uniq (누가 감히 어뷰징을?!)</a:t>
            </a:r>
            <a:br>
              <a:rPr lang="ko" sz="1700">
                <a:latin typeface="Source Code Pro Medium"/>
                <a:ea typeface="Source Code Pro Medium"/>
                <a:cs typeface="Source Code Pro Medium"/>
                <a:sym typeface="Source Code Pro Medium"/>
              </a:rPr>
            </a:br>
            <a:r>
              <a:rPr lang="ko" sz="1700"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$&gt; cd /var/log/nginx</a:t>
            </a:r>
            <a:br>
              <a:rPr lang="ko" sz="1700">
                <a:latin typeface="Source Code Pro Medium"/>
                <a:ea typeface="Source Code Pro Medium"/>
                <a:cs typeface="Source Code Pro Medium"/>
                <a:sym typeface="Source Code Pro Medium"/>
              </a:rPr>
            </a:br>
            <a:r>
              <a:rPr lang="ko" sz="1700"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$&gt; cat access.log | awk '{print $1}' | </a:t>
            </a:r>
            <a:r>
              <a:rPr b="1" lang="ko" sz="1700">
                <a:latin typeface="Source Code Pro"/>
                <a:ea typeface="Source Code Pro"/>
                <a:cs typeface="Source Code Pro"/>
                <a:sym typeface="Source Code Pro"/>
              </a:rPr>
              <a:t>sort</a:t>
            </a:r>
            <a:r>
              <a:rPr lang="ko" sz="1700"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 | uniq</a:t>
            </a:r>
            <a:br>
              <a:rPr lang="ko" sz="1700">
                <a:latin typeface="Source Code Pro Medium"/>
                <a:ea typeface="Source Code Pro Medium"/>
                <a:cs typeface="Source Code Pro Medium"/>
                <a:sym typeface="Source Code Pro Medium"/>
              </a:rPr>
            </a:br>
            <a:r>
              <a:rPr lang="ko" sz="1700"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$&gt; cat access.log | awk '{print $1}' | </a:t>
            </a:r>
            <a:r>
              <a:rPr b="1" lang="ko" sz="1700">
                <a:latin typeface="Source Code Pro"/>
                <a:ea typeface="Source Code Pro"/>
                <a:cs typeface="Source Code Pro"/>
                <a:sym typeface="Source Code Pro"/>
              </a:rPr>
              <a:t>sort</a:t>
            </a:r>
            <a:r>
              <a:rPr lang="ko" sz="1700"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 | uniq -c</a:t>
            </a:r>
            <a:endParaRPr sz="1700"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700">
                <a:solidFill>
                  <a:srgbClr val="999999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cf. cat access.log | awk '{print $1}' | uniq -c</a:t>
            </a:r>
            <a:endParaRPr sz="1700">
              <a:solidFill>
                <a:srgbClr val="999999"/>
              </a:solidFill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ko" sz="1700">
                <a:solidFill>
                  <a:srgbClr val="999999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cf. </a:t>
            </a:r>
            <a:r>
              <a:rPr lang="ko" sz="1700">
                <a:solidFill>
                  <a:srgbClr val="FF0000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at</a:t>
            </a:r>
            <a:r>
              <a:rPr lang="ko" sz="1700">
                <a:solidFill>
                  <a:srgbClr val="999999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 -f /root/bin/rmoldlogs</a:t>
            </a:r>
            <a:r>
              <a:rPr lang="ko" sz="1700">
                <a:solidFill>
                  <a:srgbClr val="999999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.sh 19:27</a:t>
            </a:r>
            <a:endParaRPr sz="1700">
              <a:solidFill>
                <a:srgbClr val="999999"/>
              </a:solidFill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4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Google Shape;985;p115"/>
          <p:cNvSpPr txBox="1"/>
          <p:nvPr>
            <p:ph idx="4294967295" type="title"/>
          </p:nvPr>
        </p:nvSpPr>
        <p:spPr>
          <a:xfrm>
            <a:off x="1593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Name Server (DNS)                      </a:t>
            </a:r>
            <a:r>
              <a:rPr b="1" lang="ko" u="sng">
                <a:solidFill>
                  <a:schemeClr val="hlink"/>
                </a:solidFill>
                <a:hlinkClick r:id="rId3"/>
              </a:rPr>
              <a:t>DNS - How to work</a:t>
            </a:r>
            <a:endParaRPr/>
          </a:p>
        </p:txBody>
      </p:sp>
      <p:sp>
        <p:nvSpPr>
          <p:cNvPr id="986" name="Google Shape;986;p115"/>
          <p:cNvSpPr txBox="1"/>
          <p:nvPr>
            <p:ph idx="4294967295" type="body"/>
          </p:nvPr>
        </p:nvSpPr>
        <p:spPr>
          <a:xfrm>
            <a:off x="213575" y="922750"/>
            <a:ext cx="4076400" cy="1231800"/>
          </a:xfrm>
          <a:prstGeom prst="rect">
            <a:avLst/>
          </a:prstGeom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$&gt; cat </a:t>
            </a:r>
            <a:r>
              <a:rPr b="1" lang="ko" sz="1700">
                <a:latin typeface="Source Code Pro"/>
                <a:ea typeface="Source Code Pro"/>
                <a:cs typeface="Source Code Pro"/>
                <a:sym typeface="Source Code Pro"/>
              </a:rPr>
              <a:t>/etc/resolv.conf</a:t>
            </a:r>
            <a:endParaRPr b="1" sz="17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ko" sz="1700"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$&gt; nslookup &lt;domain&gt;</a:t>
            </a:r>
            <a:endParaRPr sz="1700"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</p:txBody>
      </p:sp>
      <p:sp>
        <p:nvSpPr>
          <p:cNvPr id="987" name="Google Shape;987;p115"/>
          <p:cNvSpPr txBox="1"/>
          <p:nvPr>
            <p:ph idx="4294967295" type="body"/>
          </p:nvPr>
        </p:nvSpPr>
        <p:spPr>
          <a:xfrm>
            <a:off x="4709375" y="922750"/>
            <a:ext cx="2882700" cy="3668400"/>
          </a:xfrm>
          <a:prstGeom prst="rect">
            <a:avLst/>
          </a:prstGeom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rgbClr val="4B4B4B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NCP</a:t>
            </a:r>
            <a:endParaRPr b="1" sz="1100">
              <a:solidFill>
                <a:srgbClr val="4B4B4B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4B4B4B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기본 DNS 서버 : 10.250.255.11</a:t>
            </a:r>
            <a:endParaRPr sz="1100">
              <a:solidFill>
                <a:srgbClr val="4B4B4B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4B4B4B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보조 DNS 서버 : 10.250.255.12</a:t>
            </a:r>
            <a:endParaRPr sz="1100">
              <a:solidFill>
                <a:srgbClr val="4B4B4B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4B4B4B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rgbClr val="4B4B4B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SK</a:t>
            </a:r>
            <a:endParaRPr b="1" sz="1100">
              <a:solidFill>
                <a:srgbClr val="4B4B4B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4B4B4B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기본 DNS 서버 : 219.250.36.130</a:t>
            </a:r>
            <a:endParaRPr sz="1100">
              <a:solidFill>
                <a:srgbClr val="4B4B4B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4B4B4B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보조 DNS 서버 : 210.220.163.82</a:t>
            </a:r>
            <a:endParaRPr sz="1100">
              <a:solidFill>
                <a:srgbClr val="4B4B4B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50">
              <a:solidFill>
                <a:srgbClr val="4B4B4B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rgbClr val="FF0000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KT</a:t>
            </a:r>
            <a:endParaRPr b="1" sz="1100">
              <a:solidFill>
                <a:srgbClr val="FF0000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4B4B4B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기본 DNS 서버 : 168.126.63.1</a:t>
            </a:r>
            <a:endParaRPr sz="1100">
              <a:solidFill>
                <a:srgbClr val="4B4B4B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4B4B4B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보조 DNS 서버 : 168.126.63.2</a:t>
            </a:r>
            <a:endParaRPr sz="1100">
              <a:solidFill>
                <a:srgbClr val="4B4B4B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50">
              <a:solidFill>
                <a:srgbClr val="4B4B4B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rgbClr val="4B4B4B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LG</a:t>
            </a:r>
            <a:endParaRPr b="1" sz="1100">
              <a:solidFill>
                <a:srgbClr val="4B4B4B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4B4B4B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기본 DNS 서버 : 164.124.101.2</a:t>
            </a:r>
            <a:endParaRPr sz="1100">
              <a:solidFill>
                <a:srgbClr val="4B4B4B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4B4B4B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보조 DNS 서버 : 203.248.252.2</a:t>
            </a:r>
            <a:endParaRPr sz="1100">
              <a:solidFill>
                <a:srgbClr val="4B4B4B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50">
              <a:solidFill>
                <a:srgbClr val="4B4B4B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rgbClr val="4B4B4B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Google</a:t>
            </a:r>
            <a:endParaRPr b="1" sz="1100">
              <a:solidFill>
                <a:srgbClr val="4B4B4B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4B4B4B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기본 DNS 서버 : 8.8.8.8</a:t>
            </a:r>
            <a:endParaRPr sz="1100">
              <a:solidFill>
                <a:srgbClr val="4B4B4B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4B4B4B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보조 DNS 서버 : 8.8.4.4</a:t>
            </a:r>
            <a:endParaRPr sz="1600"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p116"/>
          <p:cNvSpPr txBox="1"/>
          <p:nvPr>
            <p:ph type="title"/>
          </p:nvPr>
        </p:nvSpPr>
        <p:spPr>
          <a:xfrm>
            <a:off x="4125" y="1614025"/>
            <a:ext cx="7725000" cy="154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0">
                <a:solidFill>
                  <a:srgbClr val="FF0000"/>
                </a:solidFill>
              </a:rPr>
              <a:t>Linux</a:t>
            </a:r>
            <a:r>
              <a:rPr lang="ko" sz="6500">
                <a:solidFill>
                  <a:srgbClr val="FF0000"/>
                </a:solidFill>
              </a:rPr>
              <a:t> 실무에서</a:t>
            </a:r>
            <a:br>
              <a:rPr lang="ko" sz="6500">
                <a:solidFill>
                  <a:srgbClr val="FF0000"/>
                </a:solidFill>
              </a:rPr>
            </a:br>
            <a:r>
              <a:rPr lang="ko" sz="6500">
                <a:solidFill>
                  <a:srgbClr val="FF0000"/>
                </a:solidFill>
              </a:rPr>
              <a:t>꼭!   필요</a:t>
            </a:r>
            <a:r>
              <a:rPr lang="ko" sz="6500">
                <a:solidFill>
                  <a:srgbClr val="FF0000"/>
                </a:solidFill>
              </a:rPr>
              <a:t>한 기술</a:t>
            </a:r>
            <a:endParaRPr sz="5000">
              <a:solidFill>
                <a:srgbClr val="FF0000"/>
              </a:solidFill>
            </a:endParaRPr>
          </a:p>
        </p:txBody>
      </p:sp>
      <p:sp>
        <p:nvSpPr>
          <p:cNvPr id="993" name="Google Shape;993;p116"/>
          <p:cNvSpPr txBox="1"/>
          <p:nvPr/>
        </p:nvSpPr>
        <p:spPr>
          <a:xfrm>
            <a:off x="158525" y="225275"/>
            <a:ext cx="2624700" cy="901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5000">
                <a:solidFill>
                  <a:srgbClr val="FF0000"/>
                </a:solidFill>
                <a:latin typeface="Impact"/>
                <a:ea typeface="Impact"/>
                <a:cs typeface="Impact"/>
                <a:sym typeface="Impact"/>
              </a:rPr>
              <a:t>제 6 강</a:t>
            </a:r>
            <a:endParaRPr b="1" sz="5000">
              <a:solidFill>
                <a:srgbClr val="FF0000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994" name="Google Shape;994;p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825" y="4167925"/>
            <a:ext cx="2952750" cy="49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5" name="Google Shape;995;p1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46750" y="2421600"/>
            <a:ext cx="2317825" cy="231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6" name="Google Shape;996;p1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74850" y="4049025"/>
            <a:ext cx="2593149" cy="656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97" name="Google Shape;997;p1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52800" y="26400"/>
            <a:ext cx="1935975" cy="165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p117"/>
          <p:cNvSpPr txBox="1"/>
          <p:nvPr>
            <p:ph idx="4294967295" type="title"/>
          </p:nvPr>
        </p:nvSpPr>
        <p:spPr>
          <a:xfrm>
            <a:off x="1593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vmstat </a:t>
            </a:r>
            <a:r>
              <a:rPr lang="ko">
                <a:solidFill>
                  <a:srgbClr val="666666"/>
                </a:solidFill>
              </a:rPr>
              <a:t>(Virtual Memory STATistics)</a:t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1003" name="Google Shape;1003;p117"/>
          <p:cNvSpPr txBox="1"/>
          <p:nvPr>
            <p:ph idx="4294967295" type="body"/>
          </p:nvPr>
        </p:nvSpPr>
        <p:spPr>
          <a:xfrm>
            <a:off x="213575" y="694150"/>
            <a:ext cx="2178300" cy="2961000"/>
          </a:xfrm>
          <a:prstGeom prst="rect">
            <a:avLst/>
          </a:prstGeom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$&gt; vmstat</a:t>
            </a:r>
            <a:endParaRPr b="1" sz="17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700"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$&gt; vmstat 1</a:t>
            </a:r>
            <a:endParaRPr sz="1700"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700"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$&gt; vmstat 1 3</a:t>
            </a:r>
            <a:endParaRPr sz="1700"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700"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$&gt; vmstat -a</a:t>
            </a:r>
            <a:endParaRPr b="1" sz="17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700"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$&gt; vmstat -d</a:t>
            </a:r>
            <a:endParaRPr sz="1700"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ko" sz="1700"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$&gt; vmstat -s</a:t>
            </a:r>
            <a:endParaRPr sz="1700">
              <a:solidFill>
                <a:srgbClr val="999999"/>
              </a:solidFill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</p:txBody>
      </p:sp>
      <p:sp>
        <p:nvSpPr>
          <p:cNvPr id="1004" name="Google Shape;1004;p117"/>
          <p:cNvSpPr txBox="1"/>
          <p:nvPr/>
        </p:nvSpPr>
        <p:spPr>
          <a:xfrm>
            <a:off x="2533075" y="694150"/>
            <a:ext cx="3048000" cy="2961000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66666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* procs </a:t>
            </a:r>
            <a:r>
              <a:rPr lang="ko" sz="800">
                <a:solidFill>
                  <a:srgbClr val="66666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프로세스(CPU)</a:t>
            </a:r>
            <a:br>
              <a:rPr b="1" lang="ko" sz="800">
                <a:solidFill>
                  <a:srgbClr val="666666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b="1" lang="ko" sz="1000"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</a:t>
            </a:r>
            <a:r>
              <a:rPr b="1" lang="ko" sz="800">
                <a:solidFill>
                  <a:srgbClr val="66666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ko" sz="800">
                <a:solidFill>
                  <a:srgbClr val="66666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: runnable(실행 대기) queue에 쌓인 process 수</a:t>
            </a:r>
            <a:endParaRPr sz="800">
              <a:solidFill>
                <a:srgbClr val="666666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66666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b</a:t>
            </a:r>
            <a:r>
              <a:rPr b="1" lang="ko" sz="800">
                <a:solidFill>
                  <a:srgbClr val="66666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ko" sz="800">
                <a:solidFill>
                  <a:srgbClr val="66666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:</a:t>
            </a:r>
            <a:r>
              <a:rPr b="1" lang="ko" sz="800">
                <a:solidFill>
                  <a:srgbClr val="66666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ko" sz="800">
                <a:solidFill>
                  <a:srgbClr val="66666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blocked(인터럽트할 수 없는 sleep된) process 수</a:t>
            </a:r>
            <a:endParaRPr sz="800">
              <a:solidFill>
                <a:srgbClr val="666666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rgbClr val="666666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66666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--memory--</a:t>
            </a:r>
            <a:r>
              <a:rPr b="1" lang="ko" sz="800">
                <a:solidFill>
                  <a:srgbClr val="66666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ko" sz="800">
                <a:solidFill>
                  <a:srgbClr val="66666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메모리 사용</a:t>
            </a:r>
            <a:endParaRPr sz="800">
              <a:solidFill>
                <a:srgbClr val="666666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66666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swpd</a:t>
            </a:r>
            <a:r>
              <a:rPr lang="ko" sz="800">
                <a:solidFill>
                  <a:srgbClr val="66666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: swapped memory size</a:t>
            </a:r>
            <a:endParaRPr sz="800">
              <a:solidFill>
                <a:srgbClr val="666666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66666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free</a:t>
            </a:r>
            <a:r>
              <a:rPr lang="ko" sz="800">
                <a:solidFill>
                  <a:srgbClr val="66666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: free(미사용) memory size</a:t>
            </a:r>
            <a:endParaRPr sz="800">
              <a:solidFill>
                <a:srgbClr val="666666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66666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buff</a:t>
            </a:r>
            <a:r>
              <a:rPr lang="ko" sz="800">
                <a:solidFill>
                  <a:srgbClr val="66666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: buffered(사용중인 버퍼) size</a:t>
            </a:r>
            <a:endParaRPr sz="800">
              <a:solidFill>
                <a:srgbClr val="666666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66666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cache</a:t>
            </a:r>
            <a:r>
              <a:rPr lang="ko" sz="800">
                <a:solidFill>
                  <a:srgbClr val="66666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: cached memory size</a:t>
            </a:r>
            <a:endParaRPr sz="800">
              <a:solidFill>
                <a:srgbClr val="666666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rgbClr val="666666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66666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---swap--</a:t>
            </a:r>
            <a:r>
              <a:rPr b="1" lang="ko" sz="800">
                <a:solidFill>
                  <a:srgbClr val="66666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ko" sz="800">
                <a:solidFill>
                  <a:srgbClr val="66666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메모리 swapping 상태</a:t>
            </a:r>
            <a:endParaRPr sz="800">
              <a:solidFill>
                <a:srgbClr val="666666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66666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si</a:t>
            </a:r>
            <a:r>
              <a:rPr lang="ko" sz="800">
                <a:solidFill>
                  <a:srgbClr val="66666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:swapped in - 1초간 load된 size</a:t>
            </a:r>
            <a:endParaRPr sz="800">
              <a:solidFill>
                <a:srgbClr val="666666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66666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so</a:t>
            </a:r>
            <a:r>
              <a:rPr lang="ko" sz="800">
                <a:solidFill>
                  <a:srgbClr val="66666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:swapped out -1초간 write된 size</a:t>
            </a:r>
            <a:endParaRPr sz="800">
              <a:solidFill>
                <a:srgbClr val="666666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005" name="Google Shape;1005;p117"/>
          <p:cNvSpPr txBox="1"/>
          <p:nvPr/>
        </p:nvSpPr>
        <p:spPr>
          <a:xfrm>
            <a:off x="5733475" y="694150"/>
            <a:ext cx="3169200" cy="2961000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66666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---io---</a:t>
            </a:r>
            <a:r>
              <a:rPr b="1" lang="ko" sz="800">
                <a:solidFill>
                  <a:srgbClr val="66666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ko" sz="800">
                <a:solidFill>
                  <a:srgbClr val="66666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Block I/O </a:t>
            </a:r>
            <a:endParaRPr sz="800">
              <a:solidFill>
                <a:srgbClr val="666666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66666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bi</a:t>
            </a:r>
            <a:r>
              <a:rPr b="1" lang="ko" sz="800">
                <a:solidFill>
                  <a:srgbClr val="66666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ko" sz="800">
                <a:solidFill>
                  <a:srgbClr val="66666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: block in - 1초간 디바이스로부터 read된 size </a:t>
            </a:r>
            <a:endParaRPr b="1" sz="800">
              <a:solidFill>
                <a:srgbClr val="666666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66666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bo</a:t>
            </a:r>
            <a:r>
              <a:rPr b="1" lang="ko" sz="800">
                <a:solidFill>
                  <a:srgbClr val="66666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ko" sz="800">
                <a:solidFill>
                  <a:srgbClr val="66666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: block out - 1초간 디바이스로 write된 size </a:t>
            </a:r>
            <a:endParaRPr b="1" sz="800">
              <a:solidFill>
                <a:srgbClr val="666666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rgbClr val="666666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66666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--system--</a:t>
            </a:r>
            <a:r>
              <a:rPr b="1" lang="ko" sz="800">
                <a:solidFill>
                  <a:srgbClr val="66666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ko" sz="800">
                <a:solidFill>
                  <a:srgbClr val="66666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interrupt나 context switch</a:t>
            </a:r>
            <a:endParaRPr sz="800">
              <a:solidFill>
                <a:srgbClr val="666666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66666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in</a:t>
            </a:r>
            <a:r>
              <a:rPr b="1" lang="ko" sz="800">
                <a:solidFill>
                  <a:srgbClr val="66666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ko" sz="800">
                <a:solidFill>
                  <a:srgbClr val="66666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: interrupt - 1초간 interrupted 횟수 </a:t>
            </a:r>
            <a:endParaRPr sz="800">
              <a:solidFill>
                <a:srgbClr val="666666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66666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cs</a:t>
            </a:r>
            <a:r>
              <a:rPr b="1" lang="ko" sz="800">
                <a:solidFill>
                  <a:srgbClr val="66666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ko" sz="800">
                <a:solidFill>
                  <a:srgbClr val="66666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: context switch - 1초당 context switch 횟수</a:t>
            </a:r>
            <a:endParaRPr sz="800">
              <a:solidFill>
                <a:srgbClr val="666666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rgbClr val="666666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66666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----cpu----</a:t>
            </a:r>
            <a:r>
              <a:rPr b="1" lang="ko" sz="800">
                <a:solidFill>
                  <a:srgbClr val="66666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ko" sz="800">
                <a:solidFill>
                  <a:srgbClr val="66666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cpu가동 상황</a:t>
            </a:r>
            <a:endParaRPr sz="800">
              <a:solidFill>
                <a:srgbClr val="666666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66666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us</a:t>
            </a:r>
            <a:r>
              <a:rPr b="1" lang="ko" sz="800">
                <a:solidFill>
                  <a:srgbClr val="66666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ko" sz="800">
                <a:solidFill>
                  <a:srgbClr val="66666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: User application 실행 비율</a:t>
            </a:r>
            <a:endParaRPr sz="800">
              <a:solidFill>
                <a:srgbClr val="666666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66666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sy</a:t>
            </a:r>
            <a:r>
              <a:rPr b="1" lang="ko" sz="800">
                <a:solidFill>
                  <a:srgbClr val="66666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ko" sz="800">
                <a:solidFill>
                  <a:srgbClr val="66666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: System Kernel 실행 비율</a:t>
            </a:r>
            <a:endParaRPr sz="800">
              <a:solidFill>
                <a:srgbClr val="666666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id</a:t>
            </a:r>
            <a:r>
              <a:rPr b="1" lang="ko" sz="800">
                <a:solidFill>
                  <a:srgbClr val="66666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ko" sz="800">
                <a:solidFill>
                  <a:srgbClr val="66666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: CPU idle time</a:t>
            </a:r>
            <a:endParaRPr sz="800">
              <a:solidFill>
                <a:srgbClr val="666666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wa</a:t>
            </a:r>
            <a:r>
              <a:rPr b="1" lang="ko" sz="800">
                <a:solidFill>
                  <a:srgbClr val="66666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ko" sz="800">
                <a:solidFill>
                  <a:srgbClr val="66666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: I/O waiting time</a:t>
            </a:r>
            <a:endParaRPr sz="800">
              <a:solidFill>
                <a:srgbClr val="666666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66666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st </a:t>
            </a:r>
            <a:r>
              <a:rPr lang="ko" sz="800">
                <a:solidFill>
                  <a:srgbClr val="66666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: stolen - 가상 머신 실행 비율</a:t>
            </a:r>
            <a:endParaRPr sz="800">
              <a:solidFill>
                <a:srgbClr val="666666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1006" name="Google Shape;1006;p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807550"/>
            <a:ext cx="6375377" cy="103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0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p118"/>
          <p:cNvSpPr txBox="1"/>
          <p:nvPr>
            <p:ph idx="4294967295" type="body"/>
          </p:nvPr>
        </p:nvSpPr>
        <p:spPr>
          <a:xfrm>
            <a:off x="213575" y="694150"/>
            <a:ext cx="8520600" cy="3884400"/>
          </a:xfrm>
          <a:prstGeom prst="rect">
            <a:avLst/>
          </a:prstGeom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>
                <a:solidFill>
                  <a:schemeClr val="accent4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# CPU average</a:t>
            </a:r>
            <a:br>
              <a:rPr lang="ko" sz="1700">
                <a:latin typeface="Source Code Pro Medium"/>
                <a:ea typeface="Source Code Pro Medium"/>
                <a:cs typeface="Source Code Pro Medium"/>
                <a:sym typeface="Source Code Pro Medium"/>
              </a:rPr>
            </a:br>
            <a:r>
              <a:rPr lang="ko" sz="1700"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$&gt; sar</a:t>
            </a:r>
            <a:br>
              <a:rPr b="1" lang="ko" sz="1700"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ko" sz="1700"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$&gt; sar -f </a:t>
            </a:r>
            <a:r>
              <a:rPr lang="ko" sz="1700">
                <a:solidFill>
                  <a:srgbClr val="FF0000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/var/log/sa/sa</a:t>
            </a:r>
            <a:r>
              <a:rPr lang="ko" sz="1700"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20</a:t>
            </a:r>
            <a:endParaRPr sz="1700"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700">
                <a:solidFill>
                  <a:srgbClr val="999999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# memory average</a:t>
            </a:r>
            <a:br>
              <a:rPr lang="ko" sz="1700">
                <a:latin typeface="Source Code Pro Medium"/>
                <a:ea typeface="Source Code Pro Medium"/>
                <a:cs typeface="Source Code Pro Medium"/>
                <a:sym typeface="Source Code Pro Medium"/>
              </a:rPr>
            </a:br>
            <a:r>
              <a:rPr lang="ko" sz="1700"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$&gt; sar -r</a:t>
            </a:r>
            <a:br>
              <a:rPr lang="ko" sz="1700">
                <a:latin typeface="Source Code Pro Medium"/>
                <a:ea typeface="Source Code Pro Medium"/>
                <a:cs typeface="Source Code Pro Medium"/>
                <a:sym typeface="Source Code Pro Medium"/>
              </a:rPr>
            </a:br>
            <a:r>
              <a:rPr lang="ko" sz="1700"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$&gt; sar -f </a:t>
            </a:r>
            <a:r>
              <a:rPr lang="ko" sz="1700">
                <a:solidFill>
                  <a:srgbClr val="FF0000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/var/log/sa/sa</a:t>
            </a:r>
            <a:r>
              <a:rPr lang="ko" sz="1700"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20 -r</a:t>
            </a:r>
            <a:endParaRPr b="1" sz="17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ko" sz="1700">
                <a:solidFill>
                  <a:srgbClr val="999999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# load average</a:t>
            </a:r>
            <a:br>
              <a:rPr lang="ko" sz="1700">
                <a:latin typeface="Source Code Pro Medium"/>
                <a:ea typeface="Source Code Pro Medium"/>
                <a:cs typeface="Source Code Pro Medium"/>
                <a:sym typeface="Source Code Pro Medium"/>
              </a:rPr>
            </a:br>
            <a:r>
              <a:rPr lang="ko" sz="1700"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$&gt; sar -q</a:t>
            </a:r>
            <a:endParaRPr sz="1700">
              <a:solidFill>
                <a:srgbClr val="999999"/>
              </a:solidFill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</p:txBody>
      </p:sp>
      <p:sp>
        <p:nvSpPr>
          <p:cNvPr id="1012" name="Google Shape;1012;p118"/>
          <p:cNvSpPr txBox="1"/>
          <p:nvPr>
            <p:ph idx="4294967295" type="title"/>
          </p:nvPr>
        </p:nvSpPr>
        <p:spPr>
          <a:xfrm>
            <a:off x="1593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sar </a:t>
            </a:r>
            <a:r>
              <a:rPr lang="ko">
                <a:solidFill>
                  <a:srgbClr val="666666"/>
                </a:solidFill>
              </a:rPr>
              <a:t>(System Activity Reporter)</a:t>
            </a:r>
            <a:endParaRPr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Google Shape;1017;p119"/>
          <p:cNvSpPr txBox="1"/>
          <p:nvPr>
            <p:ph idx="4294967295" type="body"/>
          </p:nvPr>
        </p:nvSpPr>
        <p:spPr>
          <a:xfrm>
            <a:off x="213575" y="846550"/>
            <a:ext cx="8520600" cy="3826500"/>
          </a:xfrm>
          <a:prstGeom prst="rect">
            <a:avLst/>
          </a:prstGeom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>
                <a:solidFill>
                  <a:schemeClr val="accent4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# install in docker</a:t>
            </a:r>
            <a:br>
              <a:rPr lang="ko" sz="1700">
                <a:latin typeface="Source Code Pro Medium"/>
                <a:ea typeface="Source Code Pro Medium"/>
                <a:cs typeface="Source Code Pro Medium"/>
                <a:sym typeface="Source Code Pro Medium"/>
              </a:rPr>
            </a:br>
            <a:r>
              <a:rPr lang="ko" sz="1700"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$&gt; yum install net-tools -y</a:t>
            </a:r>
            <a:endParaRPr sz="1700"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700">
                <a:solidFill>
                  <a:srgbClr val="999999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# netstat</a:t>
            </a:r>
            <a:br>
              <a:rPr lang="ko" sz="1700">
                <a:latin typeface="Source Code Pro Medium"/>
                <a:ea typeface="Source Code Pro Medium"/>
                <a:cs typeface="Source Code Pro Medium"/>
                <a:sym typeface="Source Code Pro Medium"/>
              </a:rPr>
            </a:br>
            <a:r>
              <a:rPr lang="ko" sz="1700"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$&gt; netstat</a:t>
            </a:r>
            <a:br>
              <a:rPr lang="ko" sz="1700">
                <a:latin typeface="Source Code Pro Medium"/>
                <a:ea typeface="Source Code Pro Medium"/>
                <a:cs typeface="Source Code Pro Medium"/>
                <a:sym typeface="Source Code Pro Medium"/>
              </a:rPr>
            </a:br>
            <a:r>
              <a:rPr lang="ko" sz="1700"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$&gt; netstat -an</a:t>
            </a:r>
            <a:br>
              <a:rPr lang="ko" sz="1700">
                <a:latin typeface="Source Code Pro Medium"/>
                <a:ea typeface="Source Code Pro Medium"/>
                <a:cs typeface="Source Code Pro Medium"/>
                <a:sym typeface="Source Code Pro Medium"/>
              </a:rPr>
            </a:br>
            <a:r>
              <a:rPr lang="ko" sz="1700"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$&gt; netstat -anl</a:t>
            </a:r>
            <a:br>
              <a:rPr lang="ko" sz="1700">
                <a:latin typeface="Source Code Pro Medium"/>
                <a:ea typeface="Source Code Pro Medium"/>
                <a:cs typeface="Source Code Pro Medium"/>
                <a:sym typeface="Source Code Pro Medium"/>
              </a:rPr>
            </a:br>
            <a:r>
              <a:rPr lang="ko" sz="1700"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$&gt; </a:t>
            </a:r>
            <a:r>
              <a:rPr b="1" lang="ko" sz="1700">
                <a:latin typeface="Source Code Pro"/>
                <a:ea typeface="Source Code Pro"/>
                <a:cs typeface="Source Code Pro"/>
                <a:sym typeface="Source Code Pro"/>
              </a:rPr>
              <a:t>netstat -an | grep 3306</a:t>
            </a:r>
            <a:endParaRPr b="1" sz="17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700">
                <a:solidFill>
                  <a:srgbClr val="999999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# cf. ss (more fast)</a:t>
            </a:r>
            <a:br>
              <a:rPr lang="ko" sz="1700">
                <a:latin typeface="Source Code Pro Medium"/>
                <a:ea typeface="Source Code Pro Medium"/>
                <a:cs typeface="Source Code Pro Medium"/>
                <a:sym typeface="Source Code Pro Medium"/>
              </a:rPr>
            </a:br>
            <a:r>
              <a:rPr lang="ko" sz="1700"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$&gt; ss -an | grep 3306</a:t>
            </a:r>
            <a:endParaRPr sz="1700"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ko" sz="1700">
                <a:solidFill>
                  <a:srgbClr val="999999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cf. nstat</a:t>
            </a:r>
            <a:endParaRPr sz="1700">
              <a:solidFill>
                <a:srgbClr val="999999"/>
              </a:solidFill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</p:txBody>
      </p:sp>
      <p:sp>
        <p:nvSpPr>
          <p:cNvPr id="1018" name="Google Shape;1018;p119"/>
          <p:cNvSpPr txBox="1"/>
          <p:nvPr>
            <p:ph idx="4294967295" type="title"/>
          </p:nvPr>
        </p:nvSpPr>
        <p:spPr>
          <a:xfrm>
            <a:off x="1593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netstat </a:t>
            </a:r>
            <a:r>
              <a:rPr lang="ko">
                <a:solidFill>
                  <a:srgbClr val="666666"/>
                </a:solidFill>
              </a:rPr>
              <a:t>(NETwork STATistics)  </a:t>
            </a:r>
            <a:r>
              <a:rPr b="1" lang="ko"/>
              <a:t>&amp;  ss </a:t>
            </a:r>
            <a:endParaRPr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2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Google Shape;1023;p120"/>
          <p:cNvSpPr txBox="1"/>
          <p:nvPr/>
        </p:nvSpPr>
        <p:spPr>
          <a:xfrm>
            <a:off x="5036100" y="749825"/>
            <a:ext cx="1717800" cy="428100"/>
          </a:xfrm>
          <a:prstGeom prst="rect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# DNS (for L2,3,4,7)</a:t>
            </a:r>
            <a:endParaRPr b="1" sz="10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202729"/>
                </a:solidFill>
                <a:latin typeface="Proxima Nova"/>
                <a:ea typeface="Proxima Nova"/>
                <a:cs typeface="Proxima Nova"/>
                <a:sym typeface="Proxima Nova"/>
              </a:rPr>
              <a:t>115.85.180.1    mydeal.com</a:t>
            </a:r>
            <a:endParaRPr b="1" sz="1000">
              <a:solidFill>
                <a:srgbClr val="20272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24" name="Google Shape;1024;p120"/>
          <p:cNvSpPr txBox="1"/>
          <p:nvPr>
            <p:ph idx="4294967295" type="title"/>
          </p:nvPr>
        </p:nvSpPr>
        <p:spPr>
          <a:xfrm>
            <a:off x="159300" y="64025"/>
            <a:ext cx="3239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Load Balancing</a:t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1025" name="Google Shape;1025;p120"/>
          <p:cNvSpPr/>
          <p:nvPr/>
        </p:nvSpPr>
        <p:spPr>
          <a:xfrm>
            <a:off x="3301750" y="1844675"/>
            <a:ext cx="2133600" cy="1258800"/>
          </a:xfrm>
          <a:prstGeom prst="leftRightUpArrow">
            <a:avLst>
              <a:gd fmla="val 25000" name="adj1"/>
              <a:gd fmla="val 25000" name="adj2"/>
              <a:gd fmla="val 25000" name="adj3"/>
            </a:avLst>
          </a:prstGeom>
          <a:solidFill>
            <a:srgbClr val="00FFFF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0000"/>
                </a:solidFill>
              </a:rPr>
              <a:t>NAT</a:t>
            </a:r>
            <a:endParaRPr b="1">
              <a:solidFill>
                <a:srgbClr val="FF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3C78D8"/>
                </a:solidFill>
              </a:rPr>
              <a:t>(Network Address Translation)</a:t>
            </a:r>
            <a:endParaRPr sz="800">
              <a:solidFill>
                <a:srgbClr val="3C78D8"/>
              </a:solidFill>
            </a:endParaRPr>
          </a:p>
        </p:txBody>
      </p:sp>
      <p:grpSp>
        <p:nvGrpSpPr>
          <p:cNvPr id="1026" name="Google Shape;1026;p120"/>
          <p:cNvGrpSpPr/>
          <p:nvPr/>
        </p:nvGrpSpPr>
        <p:grpSpPr>
          <a:xfrm>
            <a:off x="977650" y="2357144"/>
            <a:ext cx="2324100" cy="1478756"/>
            <a:chOff x="3096750" y="741219"/>
            <a:chExt cx="2324100" cy="1478756"/>
          </a:xfrm>
        </p:grpSpPr>
        <p:pic>
          <p:nvPicPr>
            <p:cNvPr id="1027" name="Google Shape;1027;p12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096750" y="741219"/>
              <a:ext cx="2324100" cy="14787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28" name="Google Shape;1028;p12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426425" y="1081825"/>
              <a:ext cx="1664975" cy="2632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29" name="Google Shape;1029;p120"/>
            <p:cNvGrpSpPr/>
            <p:nvPr/>
          </p:nvGrpSpPr>
          <p:grpSpPr>
            <a:xfrm>
              <a:off x="3826275" y="1432627"/>
              <a:ext cx="769351" cy="474515"/>
              <a:chOff x="5329246" y="399713"/>
              <a:chExt cx="2423153" cy="1600387"/>
            </a:xfrm>
          </p:grpSpPr>
          <p:pic>
            <p:nvPicPr>
              <p:cNvPr id="1030" name="Google Shape;1030;p120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5367350" y="1020112"/>
                <a:ext cx="2385050" cy="97998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31" name="Google Shape;1031;p120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5329246" y="399713"/>
                <a:ext cx="2324100" cy="68211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032" name="Google Shape;1032;p120"/>
          <p:cNvGrpSpPr/>
          <p:nvPr/>
        </p:nvGrpSpPr>
        <p:grpSpPr>
          <a:xfrm>
            <a:off x="5473450" y="2280944"/>
            <a:ext cx="2324100" cy="1478756"/>
            <a:chOff x="3096750" y="741219"/>
            <a:chExt cx="2324100" cy="1478756"/>
          </a:xfrm>
        </p:grpSpPr>
        <p:pic>
          <p:nvPicPr>
            <p:cNvPr id="1033" name="Google Shape;1033;p12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096750" y="741219"/>
              <a:ext cx="2324100" cy="14787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34" name="Google Shape;1034;p12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426425" y="1081825"/>
              <a:ext cx="1664975" cy="2632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35" name="Google Shape;1035;p120"/>
            <p:cNvGrpSpPr/>
            <p:nvPr/>
          </p:nvGrpSpPr>
          <p:grpSpPr>
            <a:xfrm>
              <a:off x="3826275" y="1432627"/>
              <a:ext cx="769351" cy="474515"/>
              <a:chOff x="5329246" y="399713"/>
              <a:chExt cx="2423153" cy="1600387"/>
            </a:xfrm>
          </p:grpSpPr>
          <p:pic>
            <p:nvPicPr>
              <p:cNvPr id="1036" name="Google Shape;1036;p120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5367350" y="1020112"/>
                <a:ext cx="2385050" cy="97998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37" name="Google Shape;1037;p120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5329246" y="399713"/>
                <a:ext cx="2324100" cy="68211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1038" name="Google Shape;1038;p120"/>
          <p:cNvSpPr txBox="1"/>
          <p:nvPr>
            <p:ph idx="4294967295" type="title"/>
          </p:nvPr>
        </p:nvSpPr>
        <p:spPr>
          <a:xfrm>
            <a:off x="3154913" y="1213437"/>
            <a:ext cx="2430900" cy="604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4A86E8"/>
                </a:solidFill>
              </a:rPr>
              <a:t>L/B </a:t>
            </a:r>
            <a:r>
              <a:rPr lang="ko" sz="2400">
                <a:solidFill>
                  <a:srgbClr val="4A86E8"/>
                </a:solidFill>
              </a:rPr>
              <a:t>(L2,3,4,7)</a:t>
            </a:r>
            <a:br>
              <a:rPr lang="ko" sz="2400">
                <a:solidFill>
                  <a:srgbClr val="4A86E8"/>
                </a:solidFill>
              </a:rPr>
            </a:br>
            <a:r>
              <a:rPr lang="ko" sz="900">
                <a:solidFill>
                  <a:srgbClr val="999999"/>
                </a:solidFill>
              </a:rPr>
              <a:t>Active/Standby</a:t>
            </a:r>
            <a:endParaRPr sz="900">
              <a:solidFill>
                <a:srgbClr val="999999"/>
              </a:solidFill>
            </a:endParaRPr>
          </a:p>
        </p:txBody>
      </p:sp>
      <p:sp>
        <p:nvSpPr>
          <p:cNvPr id="1039" name="Google Shape;1039;p120"/>
          <p:cNvSpPr/>
          <p:nvPr/>
        </p:nvSpPr>
        <p:spPr>
          <a:xfrm rot="10800000">
            <a:off x="3301750" y="3216125"/>
            <a:ext cx="2133600" cy="849300"/>
          </a:xfrm>
          <a:prstGeom prst="leftRightUpArrow">
            <a:avLst>
              <a:gd fmla="val 25000" name="adj1"/>
              <a:gd fmla="val 25000" name="adj2"/>
              <a:gd fmla="val 25000" name="adj3"/>
            </a:avLst>
          </a:prstGeom>
          <a:solidFill>
            <a:srgbClr val="D0E0E3"/>
          </a:solidFill>
          <a:ln cap="flat" cmpd="sng" w="9525">
            <a:solidFill>
              <a:srgbClr val="D0E0E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C78D8"/>
              </a:solidFill>
            </a:endParaRPr>
          </a:p>
        </p:txBody>
      </p:sp>
      <p:pic>
        <p:nvPicPr>
          <p:cNvPr id="1040" name="Google Shape;1040;p1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688760" y="3865425"/>
            <a:ext cx="1797516" cy="934706"/>
          </a:xfrm>
          <a:prstGeom prst="rect">
            <a:avLst/>
          </a:prstGeom>
          <a:noFill/>
          <a:ln>
            <a:noFill/>
          </a:ln>
        </p:spPr>
      </p:pic>
      <p:sp>
        <p:nvSpPr>
          <p:cNvPr id="1041" name="Google Shape;1041;p120"/>
          <p:cNvSpPr txBox="1"/>
          <p:nvPr/>
        </p:nvSpPr>
        <p:spPr>
          <a:xfrm>
            <a:off x="159300" y="749825"/>
            <a:ext cx="2238900" cy="718500"/>
          </a:xfrm>
          <a:prstGeom prst="rect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# DNS Server (Round Robin)</a:t>
            </a:r>
            <a:endParaRPr b="1" sz="12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rgbClr val="202729"/>
                </a:solidFill>
                <a:latin typeface="Proxima Nova"/>
                <a:ea typeface="Proxima Nova"/>
                <a:cs typeface="Proxima Nova"/>
                <a:sym typeface="Proxima Nova"/>
              </a:rPr>
              <a:t>115.85.180.78      mydeal.com</a:t>
            </a:r>
            <a:endParaRPr b="1" sz="1200">
              <a:solidFill>
                <a:srgbClr val="202729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115.85.180.79      mydeal.com</a:t>
            </a:r>
            <a:endParaRPr b="1" sz="1200">
              <a:solidFill>
                <a:srgbClr val="20272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42" name="Google Shape;1042;p120"/>
          <p:cNvSpPr txBox="1"/>
          <p:nvPr/>
        </p:nvSpPr>
        <p:spPr>
          <a:xfrm>
            <a:off x="4590225" y="1738500"/>
            <a:ext cx="1628700" cy="3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VIP: 115.85.180.1</a:t>
            </a:r>
            <a:endParaRPr b="1" sz="15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43" name="Google Shape;1043;p120"/>
          <p:cNvSpPr txBox="1"/>
          <p:nvPr/>
        </p:nvSpPr>
        <p:spPr>
          <a:xfrm>
            <a:off x="6647625" y="3643500"/>
            <a:ext cx="1392600" cy="3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115.85.180.79</a:t>
            </a:r>
            <a:endParaRPr b="1" sz="15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44" name="Google Shape;1044;p120"/>
          <p:cNvSpPr txBox="1"/>
          <p:nvPr/>
        </p:nvSpPr>
        <p:spPr>
          <a:xfrm>
            <a:off x="780225" y="3719700"/>
            <a:ext cx="1392600" cy="3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115.85.180.78</a:t>
            </a:r>
            <a:endParaRPr b="1" sz="15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045" name="Google Shape;1045;p12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340625" y="3578075"/>
            <a:ext cx="919962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6" name="Google Shape;1046;p120"/>
          <p:cNvSpPr/>
          <p:nvPr/>
        </p:nvSpPr>
        <p:spPr>
          <a:xfrm>
            <a:off x="3853075" y="400000"/>
            <a:ext cx="1017300" cy="718500"/>
          </a:xfrm>
          <a:prstGeom prst="downArrowCallout">
            <a:avLst>
              <a:gd fmla="val 25000" name="adj1"/>
              <a:gd fmla="val 25000" name="adj2"/>
              <a:gd fmla="val 25000" name="adj3"/>
              <a:gd fmla="val 64977" name="adj4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FFFF"/>
                </a:solidFill>
              </a:rPr>
              <a:t>Users</a:t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1047" name="Google Shape;1047;p120"/>
          <p:cNvCxnSpPr>
            <a:stCxn id="1041" idx="2"/>
          </p:cNvCxnSpPr>
          <p:nvPr/>
        </p:nvCxnSpPr>
        <p:spPr>
          <a:xfrm>
            <a:off x="1278750" y="1468325"/>
            <a:ext cx="702600" cy="859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48" name="Google Shape;1048;p120"/>
          <p:cNvCxnSpPr>
            <a:stCxn id="1041" idx="2"/>
          </p:cNvCxnSpPr>
          <p:nvPr/>
        </p:nvCxnSpPr>
        <p:spPr>
          <a:xfrm flipH="1" rot="-5400000">
            <a:off x="2922150" y="-175075"/>
            <a:ext cx="1051800" cy="4338600"/>
          </a:xfrm>
          <a:prstGeom prst="curved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49" name="Google Shape;1049;p120"/>
          <p:cNvSpPr txBox="1"/>
          <p:nvPr/>
        </p:nvSpPr>
        <p:spPr>
          <a:xfrm>
            <a:off x="2380425" y="3719700"/>
            <a:ext cx="857100" cy="3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/upload</a:t>
            </a:r>
            <a:endParaRPr b="1" sz="13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50" name="Google Shape;1050;p120"/>
          <p:cNvSpPr txBox="1"/>
          <p:nvPr/>
        </p:nvSpPr>
        <p:spPr>
          <a:xfrm>
            <a:off x="7051200" y="76525"/>
            <a:ext cx="1971000" cy="2252700"/>
          </a:xfrm>
          <a:prstGeom prst="rect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# L/B Algorithm Type</a:t>
            </a:r>
            <a:endParaRPr b="1" sz="11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rgbClr val="202729"/>
                </a:solidFill>
                <a:latin typeface="Proxima Nova"/>
                <a:ea typeface="Proxima Nova"/>
                <a:cs typeface="Proxima Nova"/>
                <a:sym typeface="Proxima Nova"/>
              </a:rPr>
              <a:t>Round Robin</a:t>
            </a:r>
            <a:endParaRPr b="1" sz="1100">
              <a:solidFill>
                <a:srgbClr val="202729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rgbClr val="202729"/>
                </a:solidFill>
                <a:latin typeface="Proxima Nova"/>
                <a:ea typeface="Proxima Nova"/>
                <a:cs typeface="Proxima Nova"/>
                <a:sym typeface="Proxima Nova"/>
              </a:rPr>
              <a:t>Least Connection</a:t>
            </a:r>
            <a:endParaRPr b="1" sz="1100">
              <a:solidFill>
                <a:srgbClr val="202729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rgbClr val="202729"/>
                </a:solidFill>
                <a:latin typeface="Proxima Nova"/>
                <a:ea typeface="Proxima Nova"/>
                <a:cs typeface="Proxima Nova"/>
                <a:sym typeface="Proxima Nova"/>
              </a:rPr>
              <a:t>Weighted Least Connection</a:t>
            </a:r>
            <a:endParaRPr b="1" sz="1100">
              <a:solidFill>
                <a:srgbClr val="202729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rgbClr val="202729"/>
                </a:solidFill>
                <a:latin typeface="Proxima Nova"/>
                <a:ea typeface="Proxima Nova"/>
                <a:cs typeface="Proxima Nova"/>
                <a:sym typeface="Proxima Nova"/>
              </a:rPr>
              <a:t>Fastest Least Connection</a:t>
            </a:r>
            <a:endParaRPr b="1" sz="1100">
              <a:solidFill>
                <a:srgbClr val="202729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rgbClr val="202729"/>
                </a:solidFill>
                <a:latin typeface="Proxima Nova"/>
                <a:ea typeface="Proxima Nova"/>
                <a:cs typeface="Proxima Nova"/>
                <a:sym typeface="Proxima Nova"/>
              </a:rPr>
              <a:t>Adaptive</a:t>
            </a:r>
            <a:endParaRPr b="1" sz="1100">
              <a:solidFill>
                <a:srgbClr val="202729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rgbClr val="202729"/>
                </a:solidFill>
                <a:latin typeface="Proxima Nova"/>
                <a:ea typeface="Proxima Nova"/>
                <a:cs typeface="Proxima Nova"/>
                <a:sym typeface="Proxima Nova"/>
              </a:rPr>
              <a:t>Fixed</a:t>
            </a:r>
            <a:br>
              <a:rPr b="1" lang="ko" sz="1100">
                <a:solidFill>
                  <a:srgbClr val="202729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endParaRPr b="1" sz="1100">
              <a:solidFill>
                <a:srgbClr val="202729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Hashing, Min Misses, Random, URL-based, Cookie, SSL session ID</a:t>
            </a:r>
            <a:endParaRPr b="1" sz="11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051" name="Google Shape;1051;p1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46160" y="3865425"/>
            <a:ext cx="1797516" cy="934706"/>
          </a:xfrm>
          <a:prstGeom prst="rect">
            <a:avLst/>
          </a:prstGeom>
          <a:noFill/>
          <a:ln>
            <a:noFill/>
          </a:ln>
        </p:spPr>
      </p:pic>
      <p:sp>
        <p:nvSpPr>
          <p:cNvPr id="1052" name="Google Shape;1052;p120"/>
          <p:cNvSpPr/>
          <p:nvPr/>
        </p:nvSpPr>
        <p:spPr>
          <a:xfrm>
            <a:off x="4244975" y="4296275"/>
            <a:ext cx="673200" cy="3591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replicate</a:t>
            </a:r>
            <a:endParaRPr sz="800"/>
          </a:p>
        </p:txBody>
      </p:sp>
      <p:sp>
        <p:nvSpPr>
          <p:cNvPr id="1053" name="Google Shape;1053;p120"/>
          <p:cNvSpPr txBox="1"/>
          <p:nvPr/>
        </p:nvSpPr>
        <p:spPr>
          <a:xfrm>
            <a:off x="3066225" y="4481700"/>
            <a:ext cx="1392600" cy="3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master</a:t>
            </a:r>
            <a:endParaRPr b="1" sz="15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54" name="Google Shape;1054;p120"/>
          <p:cNvSpPr txBox="1"/>
          <p:nvPr/>
        </p:nvSpPr>
        <p:spPr>
          <a:xfrm>
            <a:off x="5123625" y="4481700"/>
            <a:ext cx="1392600" cy="3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EA9999"/>
                </a:solidFill>
                <a:latin typeface="Proxima Nova"/>
                <a:ea typeface="Proxima Nova"/>
                <a:cs typeface="Proxima Nova"/>
                <a:sym typeface="Proxima Nova"/>
              </a:rPr>
              <a:t>slave</a:t>
            </a:r>
            <a:endParaRPr b="1" sz="1500">
              <a:solidFill>
                <a:srgbClr val="EA999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8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Google Shape;1059;p121"/>
          <p:cNvSpPr txBox="1"/>
          <p:nvPr>
            <p:ph idx="4294967295" type="body"/>
          </p:nvPr>
        </p:nvSpPr>
        <p:spPr>
          <a:xfrm>
            <a:off x="213575" y="617950"/>
            <a:ext cx="8520600" cy="737400"/>
          </a:xfrm>
          <a:prstGeom prst="rect">
            <a:avLst/>
          </a:prstGeom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ko" sz="1600">
                <a:solidFill>
                  <a:schemeClr val="accent4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# install </a:t>
            </a:r>
            <a:r>
              <a:rPr b="1" lang="ko" sz="1600">
                <a:solidFill>
                  <a:schemeClr val="accent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both</a:t>
            </a:r>
            <a:r>
              <a:rPr lang="ko" sz="1600">
                <a:solidFill>
                  <a:schemeClr val="accent4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 (nfs server &amp; client)</a:t>
            </a:r>
            <a:br>
              <a:rPr lang="ko" sz="1600">
                <a:latin typeface="Source Code Pro Medium"/>
                <a:ea typeface="Source Code Pro Medium"/>
                <a:cs typeface="Source Code Pro Medium"/>
                <a:sym typeface="Source Code Pro Medium"/>
              </a:rPr>
            </a:br>
            <a:r>
              <a:rPr lang="ko" sz="1600"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$&gt; yum install </a:t>
            </a:r>
            <a:r>
              <a:rPr b="1" lang="ko" sz="1600">
                <a:latin typeface="Source Code Pro"/>
                <a:ea typeface="Source Code Pro"/>
                <a:cs typeface="Source Code Pro"/>
                <a:sym typeface="Source Code Pro"/>
              </a:rPr>
              <a:t>net-tools</a:t>
            </a:r>
            <a:r>
              <a:rPr lang="ko" sz="1600"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 -y</a:t>
            </a:r>
            <a:endParaRPr sz="1700">
              <a:solidFill>
                <a:srgbClr val="999999"/>
              </a:solidFill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</p:txBody>
      </p:sp>
      <p:sp>
        <p:nvSpPr>
          <p:cNvPr id="1060" name="Google Shape;1060;p121"/>
          <p:cNvSpPr txBox="1"/>
          <p:nvPr>
            <p:ph idx="4294967295" type="title"/>
          </p:nvPr>
        </p:nvSpPr>
        <p:spPr>
          <a:xfrm>
            <a:off x="1593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NFS </a:t>
            </a:r>
            <a:r>
              <a:rPr lang="ko">
                <a:solidFill>
                  <a:srgbClr val="666666"/>
                </a:solidFill>
              </a:rPr>
              <a:t>(Network File System) 구성하기</a:t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1061" name="Google Shape;1061;p121"/>
          <p:cNvSpPr txBox="1"/>
          <p:nvPr>
            <p:ph idx="4294967295" type="body"/>
          </p:nvPr>
        </p:nvSpPr>
        <p:spPr>
          <a:xfrm>
            <a:off x="213575" y="1456150"/>
            <a:ext cx="8520600" cy="2258100"/>
          </a:xfrm>
          <a:prstGeom prst="rect">
            <a:avLst/>
          </a:prstGeom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ko" sz="1700">
                <a:solidFill>
                  <a:schemeClr val="accent4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# </a:t>
            </a:r>
            <a:r>
              <a:rPr b="1" lang="ko" sz="1700">
                <a:solidFill>
                  <a:schemeClr val="accent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server</a:t>
            </a:r>
            <a:r>
              <a:rPr lang="ko" sz="1700">
                <a:solidFill>
                  <a:schemeClr val="accent4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 (nfs server)</a:t>
            </a:r>
            <a:br>
              <a:rPr lang="ko" sz="1700">
                <a:latin typeface="Source Code Pro Medium"/>
                <a:ea typeface="Source Code Pro Medium"/>
                <a:cs typeface="Source Code Pro Medium"/>
                <a:sym typeface="Source Code Pro Medium"/>
              </a:rPr>
            </a:br>
            <a:r>
              <a:rPr lang="ko" sz="1700"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$&gt; yum install </a:t>
            </a:r>
            <a:r>
              <a:rPr b="1" lang="ko" sz="1700">
                <a:latin typeface="Source Code Pro"/>
                <a:ea typeface="Source Code Pro"/>
                <a:cs typeface="Source Code Pro"/>
                <a:sym typeface="Source Code Pro"/>
              </a:rPr>
              <a:t>nfs-utils</a:t>
            </a:r>
            <a:r>
              <a:rPr lang="ko" sz="1700"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 </a:t>
            </a:r>
            <a:r>
              <a:rPr b="1" lang="ko" sz="1700">
                <a:latin typeface="Source Code Pro"/>
                <a:ea typeface="Source Code Pro"/>
                <a:cs typeface="Source Code Pro"/>
                <a:sym typeface="Source Code Pro"/>
              </a:rPr>
              <a:t>rpc-bind</a:t>
            </a:r>
            <a:r>
              <a:rPr lang="ko" sz="1700"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 -y</a:t>
            </a:r>
            <a:br>
              <a:rPr lang="ko" sz="1700">
                <a:latin typeface="Source Code Pro Medium"/>
                <a:ea typeface="Source Code Pro Medium"/>
                <a:cs typeface="Source Code Pro Medium"/>
                <a:sym typeface="Source Code Pro Medium"/>
              </a:rPr>
            </a:br>
            <a:r>
              <a:rPr lang="ko" sz="1700"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$&gt; </a:t>
            </a:r>
            <a:r>
              <a:rPr b="1" lang="ko" sz="1700">
                <a:latin typeface="Source Code Pro"/>
                <a:ea typeface="Source Code Pro"/>
                <a:cs typeface="Source Code Pro"/>
                <a:sym typeface="Source Code Pro"/>
              </a:rPr>
              <a:t>mkdir</a:t>
            </a:r>
            <a:r>
              <a:rPr lang="ko" sz="1700"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 /upload &amp;&amp; </a:t>
            </a:r>
            <a:r>
              <a:rPr b="1" lang="ko" sz="1700">
                <a:latin typeface="Source Code Pro"/>
                <a:ea typeface="Source Code Pro"/>
                <a:cs typeface="Source Code Pro"/>
                <a:sym typeface="Source Code Pro"/>
              </a:rPr>
              <a:t>chmod</a:t>
            </a:r>
            <a:r>
              <a:rPr lang="ko" sz="1700"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 757 /upload</a:t>
            </a:r>
            <a:br>
              <a:rPr lang="ko" sz="1700">
                <a:latin typeface="Source Code Pro Medium"/>
                <a:ea typeface="Source Code Pro Medium"/>
                <a:cs typeface="Source Code Pro Medium"/>
                <a:sym typeface="Source Code Pro Medium"/>
              </a:rPr>
            </a:br>
            <a:r>
              <a:rPr lang="ko" sz="1700"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$&gt; vi </a:t>
            </a:r>
            <a:r>
              <a:rPr b="1" lang="ko" sz="1700">
                <a:latin typeface="Source Code Pro"/>
                <a:ea typeface="Source Code Pro"/>
                <a:cs typeface="Source Code Pro"/>
                <a:sym typeface="Source Code Pro"/>
              </a:rPr>
              <a:t>/etc/exports</a:t>
            </a:r>
            <a:br>
              <a:rPr lang="ko" sz="1700">
                <a:latin typeface="Source Code Pro Medium"/>
                <a:ea typeface="Source Code Pro Medium"/>
                <a:cs typeface="Source Code Pro Medium"/>
                <a:sym typeface="Source Code Pro Medium"/>
              </a:rPr>
            </a:br>
            <a:r>
              <a:rPr lang="ko" sz="1600">
                <a:solidFill>
                  <a:srgbClr val="4A86E8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	/upload      &lt;client-ip&gt;(rw,</a:t>
            </a:r>
            <a:r>
              <a:rPr b="1" lang="ko" sz="1600">
                <a:solidFill>
                  <a:srgbClr val="4A86E8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sync</a:t>
            </a:r>
            <a:r>
              <a:rPr lang="ko" sz="1600">
                <a:solidFill>
                  <a:srgbClr val="4A86E8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)</a:t>
            </a:r>
            <a:br>
              <a:rPr lang="ko" sz="1600">
                <a:solidFill>
                  <a:srgbClr val="4A86E8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</a:br>
            <a:r>
              <a:rPr lang="ko" sz="1700"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$&gt; systemctl start nfs-server    </a:t>
            </a:r>
            <a:r>
              <a:rPr lang="ko" sz="1700">
                <a:solidFill>
                  <a:srgbClr val="999999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# or </a:t>
            </a:r>
            <a:r>
              <a:rPr b="1" lang="ko" sz="1700">
                <a:solidFill>
                  <a:srgbClr val="999999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systemctl restart nfs</a:t>
            </a:r>
            <a:br>
              <a:rPr lang="ko" sz="1700">
                <a:latin typeface="Source Code Pro Medium"/>
                <a:ea typeface="Source Code Pro Medium"/>
                <a:cs typeface="Source Code Pro Medium"/>
                <a:sym typeface="Source Code Pro Medium"/>
              </a:rPr>
            </a:br>
            <a:r>
              <a:rPr lang="ko" sz="1700"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$&gt; systemctl enable nfs-server</a:t>
            </a:r>
            <a:br>
              <a:rPr lang="ko" sz="1700">
                <a:latin typeface="Source Code Pro Medium"/>
                <a:ea typeface="Source Code Pro Medium"/>
                <a:cs typeface="Source Code Pro Medium"/>
                <a:sym typeface="Source Code Pro Medium"/>
              </a:rPr>
            </a:br>
            <a:r>
              <a:rPr lang="ko" sz="1700"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$&gt; </a:t>
            </a:r>
            <a:r>
              <a:rPr b="1" lang="ko" sz="1700">
                <a:latin typeface="Source Code Pro"/>
                <a:ea typeface="Source Code Pro"/>
                <a:cs typeface="Source Code Pro"/>
                <a:sym typeface="Source Code Pro"/>
              </a:rPr>
              <a:t>exportfs -v             </a:t>
            </a:r>
            <a:r>
              <a:rPr lang="ko" sz="1700">
                <a:solidFill>
                  <a:srgbClr val="999999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# 방화</a:t>
            </a:r>
            <a:r>
              <a:rPr lang="ko" sz="1700">
                <a:solidFill>
                  <a:srgbClr val="999999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벽(ACG): </a:t>
            </a:r>
            <a:r>
              <a:rPr b="1" lang="ko" sz="1700"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TCP/UDP(111, 2049)</a:t>
            </a:r>
            <a:r>
              <a:rPr lang="ko" sz="1700">
                <a:solidFill>
                  <a:srgbClr val="999999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 </a:t>
            </a:r>
            <a:endParaRPr sz="1700">
              <a:solidFill>
                <a:srgbClr val="999999"/>
              </a:solidFill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</p:txBody>
      </p:sp>
      <p:sp>
        <p:nvSpPr>
          <p:cNvPr id="1062" name="Google Shape;1062;p121"/>
          <p:cNvSpPr txBox="1"/>
          <p:nvPr>
            <p:ph idx="4294967295" type="body"/>
          </p:nvPr>
        </p:nvSpPr>
        <p:spPr>
          <a:xfrm>
            <a:off x="213575" y="3818350"/>
            <a:ext cx="8520600" cy="928200"/>
          </a:xfrm>
          <a:prstGeom prst="rect">
            <a:avLst/>
          </a:prstGeom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ko" sz="1700">
                <a:solidFill>
                  <a:srgbClr val="999999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# </a:t>
            </a:r>
            <a:r>
              <a:rPr b="1" lang="ko" sz="1700">
                <a:solidFill>
                  <a:srgbClr val="999999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client</a:t>
            </a:r>
            <a:r>
              <a:rPr lang="ko" sz="1700">
                <a:solidFill>
                  <a:srgbClr val="999999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 (nfs client: other server)</a:t>
            </a:r>
            <a:br>
              <a:rPr lang="ko" sz="1700">
                <a:latin typeface="Source Code Pro Medium"/>
                <a:ea typeface="Source Code Pro Medium"/>
                <a:cs typeface="Source Code Pro Medium"/>
                <a:sym typeface="Source Code Pro Medium"/>
              </a:rPr>
            </a:br>
            <a:r>
              <a:rPr lang="ko" sz="1700"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$&gt; </a:t>
            </a:r>
            <a:r>
              <a:rPr b="1" lang="ko" sz="1500">
                <a:latin typeface="Source Code Pro"/>
                <a:ea typeface="Source Code Pro"/>
                <a:cs typeface="Source Code Pro"/>
                <a:sym typeface="Source Code Pro"/>
              </a:rPr>
              <a:t>mount</a:t>
            </a:r>
            <a:r>
              <a:rPr lang="ko" sz="1500"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 </a:t>
            </a:r>
            <a:r>
              <a:rPr lang="ko" sz="1500">
                <a:solidFill>
                  <a:srgbClr val="FF0000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-t nfs</a:t>
            </a:r>
            <a:r>
              <a:rPr lang="ko" sz="1500"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 &lt;server-ip&gt;:&lt;server-mount-path&gt; &lt;client-mount-path&gt;</a:t>
            </a:r>
            <a:br>
              <a:rPr lang="ko" sz="1700">
                <a:latin typeface="Source Code Pro Medium"/>
                <a:ea typeface="Source Code Pro Medium"/>
                <a:cs typeface="Source Code Pro Medium"/>
                <a:sym typeface="Source Code Pro Medium"/>
              </a:rPr>
            </a:br>
            <a:r>
              <a:rPr lang="ko" sz="1700"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$&gt; df -h              </a:t>
            </a:r>
            <a:r>
              <a:rPr lang="ko" sz="1700">
                <a:solidFill>
                  <a:srgbClr val="FF0000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# umount &lt;client-mount-path&gt;</a:t>
            </a:r>
            <a:endParaRPr sz="1700">
              <a:solidFill>
                <a:srgbClr val="FF0000"/>
              </a:solidFill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Cloud Server Hostings</a:t>
            </a:r>
            <a:endParaRPr b="1"/>
          </a:p>
        </p:txBody>
      </p:sp>
      <p:sp>
        <p:nvSpPr>
          <p:cNvPr id="148" name="Google Shape;148;p23"/>
          <p:cNvSpPr txBox="1"/>
          <p:nvPr>
            <p:ph idx="1" type="body"/>
          </p:nvPr>
        </p:nvSpPr>
        <p:spPr>
          <a:xfrm>
            <a:off x="794250" y="1208075"/>
            <a:ext cx="8037900" cy="33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400" u="sng">
                <a:solidFill>
                  <a:schemeClr val="hlink"/>
                </a:solidFill>
                <a:hlinkClick r:id="rId3"/>
              </a:rPr>
              <a:t>GCP</a:t>
            </a:r>
            <a:r>
              <a:rPr b="1" lang="ko" sz="2400"/>
              <a:t> / </a:t>
            </a:r>
            <a:r>
              <a:rPr b="1" lang="ko" sz="2400" u="sng">
                <a:solidFill>
                  <a:schemeClr val="hlink"/>
                </a:solidFill>
                <a:hlinkClick r:id="rId4"/>
              </a:rPr>
              <a:t>MS Azure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ko" sz="2400" u="sng">
                <a:solidFill>
                  <a:schemeClr val="hlink"/>
                </a:solidFill>
                <a:hlinkClick r:id="rId5"/>
              </a:rPr>
              <a:t>KSIDC</a:t>
            </a:r>
            <a:r>
              <a:rPr b="1" lang="ko" sz="2400"/>
              <a:t> / </a:t>
            </a:r>
            <a:r>
              <a:rPr b="1" lang="ko" sz="2400" u="sng">
                <a:solidFill>
                  <a:schemeClr val="hlink"/>
                </a:solidFill>
                <a:hlinkClick r:id="rId6"/>
              </a:rPr>
              <a:t>PHPS</a:t>
            </a:r>
            <a:r>
              <a:rPr b="1" lang="ko" sz="2400"/>
              <a:t> / </a:t>
            </a:r>
            <a:r>
              <a:rPr b="1" lang="ko" sz="2400" u="sng">
                <a:solidFill>
                  <a:schemeClr val="hlink"/>
                </a:solidFill>
                <a:hlinkClick r:id="rId7"/>
              </a:rPr>
              <a:t>Gabia</a:t>
            </a:r>
            <a:endParaRPr b="1" sz="2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ko" sz="2400" u="sng">
                <a:solidFill>
                  <a:schemeClr val="hlink"/>
                </a:solidFill>
                <a:hlinkClick r:id="rId8"/>
              </a:rPr>
              <a:t>AWS</a:t>
            </a:r>
            <a:r>
              <a:rPr b="1" lang="ko" sz="2400"/>
              <a:t> </a:t>
            </a:r>
            <a:r>
              <a:rPr lang="ko" sz="2400"/>
              <a:t>/ </a:t>
            </a:r>
            <a:r>
              <a:rPr b="1" lang="ko" sz="2400" u="sng">
                <a:solidFill>
                  <a:schemeClr val="hlink"/>
                </a:solidFill>
                <a:hlinkClick r:id="rId9"/>
              </a:rPr>
              <a:t>Amazon Lightsail</a:t>
            </a:r>
            <a:endParaRPr b="1" sz="2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ko" sz="2400" u="sng">
                <a:solidFill>
                  <a:schemeClr val="hlink"/>
                </a:solidFill>
                <a:hlinkClick r:id="rId10"/>
              </a:rPr>
              <a:t>Naver Cloud (</a:t>
            </a:r>
            <a:r>
              <a:rPr b="1" lang="ko" sz="2400" u="sng">
                <a:solidFill>
                  <a:schemeClr val="accent5"/>
                </a:solidFill>
                <a:hlinkClick r:id="rId1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NCloud)</a:t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ko" sz="2400"/>
              <a:t>그외</a:t>
            </a:r>
            <a:br>
              <a:rPr b="1" lang="ko" sz="2400"/>
            </a:br>
            <a:r>
              <a:rPr b="1" lang="ko" u="sng">
                <a:solidFill>
                  <a:schemeClr val="hlink"/>
                </a:solidFill>
                <a:hlinkClick r:id="rId12"/>
              </a:rPr>
              <a:t>Vultr</a:t>
            </a:r>
            <a:r>
              <a:rPr b="1" lang="ko"/>
              <a:t>, </a:t>
            </a:r>
            <a:r>
              <a:rPr b="1" lang="ko" u="sng">
                <a:solidFill>
                  <a:schemeClr val="hlink"/>
                </a:solidFill>
                <a:hlinkClick r:id="rId13"/>
              </a:rPr>
              <a:t>Linode</a:t>
            </a:r>
            <a:r>
              <a:rPr b="1" lang="ko"/>
              <a:t>, </a:t>
            </a:r>
            <a:r>
              <a:rPr b="1" lang="ko" u="sng">
                <a:solidFill>
                  <a:schemeClr val="hlink"/>
                </a:solidFill>
                <a:hlinkClick r:id="rId14"/>
              </a:rPr>
              <a:t>NHN Toast</a:t>
            </a:r>
            <a:r>
              <a:rPr b="1" lang="ko"/>
              <a:t>, </a:t>
            </a:r>
            <a:r>
              <a:rPr b="1" lang="ko" u="sng">
                <a:solidFill>
                  <a:schemeClr val="hlink"/>
                </a:solidFill>
                <a:hlinkClick r:id="rId15"/>
              </a:rPr>
              <a:t>IBM Cloud</a:t>
            </a:r>
            <a:r>
              <a:rPr b="1" lang="ko"/>
              <a:t>, </a:t>
            </a:r>
            <a:r>
              <a:rPr b="1" lang="ko" u="sng">
                <a:solidFill>
                  <a:schemeClr val="hlink"/>
                </a:solidFill>
                <a:hlinkClick r:id="rId16"/>
              </a:rPr>
              <a:t>ConoHa</a:t>
            </a:r>
            <a:r>
              <a:rPr b="1" lang="ko"/>
              <a:t>, </a:t>
            </a:r>
            <a:r>
              <a:rPr b="1" lang="ko" u="sng">
                <a:solidFill>
                  <a:schemeClr val="hlink"/>
                </a:solidFill>
                <a:hlinkClick r:id="rId17"/>
              </a:rPr>
              <a:t>IWINV</a:t>
            </a:r>
            <a:r>
              <a:rPr b="1" lang="ko"/>
              <a:t>, </a:t>
            </a:r>
            <a:r>
              <a:rPr b="1" lang="ko" u="sng">
                <a:solidFill>
                  <a:schemeClr val="accent5"/>
                </a:solidFill>
                <a:hlinkClick r:id="rId1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Kakao i Cloud</a:t>
            </a:r>
            <a:br>
              <a:rPr b="1" lang="ko"/>
            </a:br>
            <a:endParaRPr b="1"/>
          </a:p>
        </p:txBody>
      </p:sp>
      <p:pic>
        <p:nvPicPr>
          <p:cNvPr id="149" name="Google Shape;149;p23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4978850" y="818288"/>
            <a:ext cx="3810000" cy="2809875"/>
          </a:xfrm>
          <a:prstGeom prst="rect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6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067;p122"/>
          <p:cNvSpPr txBox="1"/>
          <p:nvPr>
            <p:ph type="title"/>
          </p:nvPr>
        </p:nvSpPr>
        <p:spPr>
          <a:xfrm>
            <a:off x="4125" y="1614025"/>
            <a:ext cx="7725000" cy="154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7100">
                <a:solidFill>
                  <a:srgbClr val="FF0000"/>
                </a:solidFill>
              </a:rPr>
              <a:t>셸 스크립트에</a:t>
            </a:r>
            <a:endParaRPr sz="7100">
              <a:solidFill>
                <a:srgbClr val="FF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7100">
                <a:solidFill>
                  <a:srgbClr val="FF0000"/>
                </a:solidFill>
              </a:rPr>
              <a:t>우아</a:t>
            </a:r>
            <a:r>
              <a:rPr lang="ko" sz="7100">
                <a:solidFill>
                  <a:srgbClr val="FF0000"/>
                </a:solidFill>
              </a:rPr>
              <a:t>한 옵션 주기</a:t>
            </a:r>
            <a:endParaRPr sz="7100">
              <a:solidFill>
                <a:srgbClr val="FF0000"/>
              </a:solidFill>
            </a:endParaRPr>
          </a:p>
        </p:txBody>
      </p:sp>
      <p:pic>
        <p:nvPicPr>
          <p:cNvPr id="1068" name="Google Shape;1068;p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825" y="4167925"/>
            <a:ext cx="2952750" cy="49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9" name="Google Shape;1069;p1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46750" y="2421600"/>
            <a:ext cx="2317825" cy="231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0" name="Google Shape;1070;p1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74850" y="4049025"/>
            <a:ext cx="2593149" cy="656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1" name="Google Shape;1071;p1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52800" y="26400"/>
            <a:ext cx="1935975" cy="1653625"/>
          </a:xfrm>
          <a:prstGeom prst="rect">
            <a:avLst/>
          </a:prstGeom>
          <a:noFill/>
          <a:ln>
            <a:noFill/>
          </a:ln>
        </p:spPr>
      </p:pic>
      <p:sp>
        <p:nvSpPr>
          <p:cNvPr id="1072" name="Google Shape;1072;p122"/>
          <p:cNvSpPr txBox="1"/>
          <p:nvPr/>
        </p:nvSpPr>
        <p:spPr>
          <a:xfrm rot="-2262285">
            <a:off x="-148821" y="708608"/>
            <a:ext cx="2647841" cy="630431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Tip &amp; Tech</a:t>
            </a:r>
            <a:endParaRPr b="1" sz="300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6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7" name="Google Shape;1077;p123"/>
          <p:cNvSpPr txBox="1"/>
          <p:nvPr>
            <p:ph idx="4294967295" type="title"/>
          </p:nvPr>
        </p:nvSpPr>
        <p:spPr>
          <a:xfrm>
            <a:off x="287000" y="64025"/>
            <a:ext cx="7855200" cy="72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getopts, getopt -</a:t>
            </a:r>
            <a:r>
              <a:rPr lang="ko" sz="2400"/>
              <a:t> 셸 스크립트에 우아한 실행 옵션 주기</a:t>
            </a:r>
            <a:endParaRPr sz="2400">
              <a:solidFill>
                <a:srgbClr val="666666"/>
              </a:solidFill>
            </a:endParaRPr>
          </a:p>
        </p:txBody>
      </p:sp>
      <p:sp>
        <p:nvSpPr>
          <p:cNvPr id="1078" name="Google Shape;1078;p123"/>
          <p:cNvSpPr txBox="1"/>
          <p:nvPr/>
        </p:nvSpPr>
        <p:spPr>
          <a:xfrm>
            <a:off x="500575" y="4267200"/>
            <a:ext cx="8160600" cy="5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0077AA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참고: set 명령어</a:t>
            </a:r>
            <a:endParaRPr sz="1050">
              <a:solidFill>
                <a:srgbClr val="0077AA"/>
              </a:solidFill>
              <a:highlight>
                <a:srgbClr val="F8F8F8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50">
                <a:solidFill>
                  <a:srgbClr val="0077AA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set</a:t>
            </a:r>
            <a:r>
              <a:rPr lang="ko" sz="1050">
                <a:solidFill>
                  <a:srgbClr val="0077AA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ko" sz="1050"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[-</a:t>
            </a:r>
            <a:r>
              <a:rPr i="1" lang="ko" sz="1050"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options</a:t>
            </a:r>
            <a:r>
              <a:rPr lang="ko" sz="1050"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] [-o option-name] [--] [arg ...] </a:t>
            </a:r>
            <a:r>
              <a:rPr i="1" lang="ko" sz="1050"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option_string varname </a:t>
            </a:r>
            <a:endParaRPr/>
          </a:p>
        </p:txBody>
      </p:sp>
      <p:sp>
        <p:nvSpPr>
          <p:cNvPr id="1079" name="Google Shape;1079;p123"/>
          <p:cNvSpPr txBox="1"/>
          <p:nvPr/>
        </p:nvSpPr>
        <p:spPr>
          <a:xfrm>
            <a:off x="152400" y="1600200"/>
            <a:ext cx="8077200" cy="939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50">
                <a:solidFill>
                  <a:srgbClr val="0077AA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getopts</a:t>
            </a:r>
            <a:r>
              <a:rPr lang="ko" sz="1050">
                <a:solidFill>
                  <a:srgbClr val="0077AA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i="1" lang="ko" sz="1050"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option_string   varname </a:t>
            </a:r>
            <a:br>
              <a:rPr i="1" lang="ko" sz="1050"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ko" sz="1100"/>
              <a:t> </a:t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  </a:t>
            </a:r>
            <a:r>
              <a:rPr i="1" lang="ko" sz="1050"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option_string</a:t>
            </a:r>
            <a:r>
              <a:rPr lang="ko" sz="1100"/>
              <a:t> 	옵션을 정의하는 문자, 뒤에 콜론(:)이 있으면 옵션값을 받는 다는 의미 (d:u:f:h)</a:t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  </a:t>
            </a:r>
            <a:r>
              <a:rPr i="1" lang="ko" sz="1050"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varname</a:t>
            </a:r>
            <a:r>
              <a:rPr lang="ko" sz="1100"/>
              <a:t>                    	옵션 명(d,u,f,h)을 받을 변수, OPTARG 변수에는 실제 옵션의 값이 세팅됨!!</a:t>
            </a:r>
            <a:endParaRPr/>
          </a:p>
        </p:txBody>
      </p:sp>
      <p:sp>
        <p:nvSpPr>
          <p:cNvPr id="1080" name="Google Shape;1080;p123"/>
          <p:cNvSpPr txBox="1"/>
          <p:nvPr/>
        </p:nvSpPr>
        <p:spPr>
          <a:xfrm>
            <a:off x="152400" y="2667000"/>
            <a:ext cx="8077200" cy="1488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50">
                <a:solidFill>
                  <a:srgbClr val="0077AA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getopt</a:t>
            </a:r>
            <a:r>
              <a:rPr lang="ko" sz="1050">
                <a:solidFill>
                  <a:srgbClr val="0077AA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ko" sz="1050"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-</a:t>
            </a:r>
            <a:r>
              <a:rPr b="1" lang="ko" sz="1050"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o</a:t>
            </a:r>
            <a:r>
              <a:rPr lang="ko" sz="1050"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|--</a:t>
            </a:r>
            <a:r>
              <a:rPr b="1" lang="ko" sz="1050"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options</a:t>
            </a:r>
            <a:r>
              <a:rPr i="1" lang="ko" sz="1050"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 shortopts</a:t>
            </a:r>
            <a:r>
              <a:rPr lang="ko" sz="1050"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와</a:t>
            </a:r>
            <a:r>
              <a:rPr i="1" lang="ko" sz="1050"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ko" sz="1050"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[-</a:t>
            </a:r>
            <a:r>
              <a:rPr b="1" lang="ko" sz="1050"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l</a:t>
            </a:r>
            <a:r>
              <a:rPr lang="ko" sz="1050"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|--</a:t>
            </a:r>
            <a:r>
              <a:rPr b="1" lang="ko" sz="1050"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longoptions</a:t>
            </a:r>
            <a:r>
              <a:rPr i="1" lang="ko" sz="1050"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 longopts</a:t>
            </a:r>
            <a:r>
              <a:rPr lang="ko" sz="1050"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050">
              <a:highlight>
                <a:srgbClr val="F8F8F8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[-n|--name</a:t>
            </a:r>
            <a:r>
              <a:rPr i="1" lang="ko" sz="1050"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 progname</a:t>
            </a:r>
            <a:r>
              <a:rPr lang="ko" sz="1050"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r>
              <a:rPr i="1" lang="ko" sz="1050"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ko" sz="1050"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[--]</a:t>
            </a:r>
            <a:r>
              <a:rPr i="1" lang="ko" sz="1050"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 parameters</a:t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  </a:t>
            </a:r>
            <a:r>
              <a:rPr i="1" lang="ko" sz="1050"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shortopts</a:t>
            </a:r>
            <a:r>
              <a:rPr lang="ko" sz="1100"/>
              <a:t>		옵션을 정의하는 문자</a:t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ko" sz="1050"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 longopts		</a:t>
            </a:r>
            <a:r>
              <a:rPr lang="ko" sz="1100"/>
              <a:t>긴 옵션을 정의하는 문자 (--diffs와 같은 긴 옵션 정의</a:t>
            </a:r>
            <a:r>
              <a:rPr lang="ko" sz="1050"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ko" sz="1100"/>
              <a:t>,(콤마)로 구분한다.</a:t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  </a:t>
            </a:r>
            <a:r>
              <a:rPr i="1" lang="ko" sz="1050"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progname</a:t>
            </a:r>
            <a:r>
              <a:rPr lang="ko" sz="1100"/>
              <a:t>                  </a:t>
            </a:r>
            <a:r>
              <a:rPr lang="ko" sz="1100"/>
              <a:t>오류 발생시 리포팅할 프로그램 명칭(현재 셸 스크립트 파일명)</a:t>
            </a:r>
            <a:br>
              <a:rPr lang="ko" sz="1100"/>
            </a:br>
            <a:r>
              <a:rPr lang="ko" sz="1100"/>
              <a:t>  </a:t>
            </a:r>
            <a:r>
              <a:rPr i="1" lang="ko" sz="1050"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parameters</a:t>
            </a:r>
            <a:r>
              <a:rPr lang="ko" sz="1100"/>
              <a:t>              옵션에 해당하는 실제 명령 구문(보통은 모든 파라미터를 뜻하는 </a:t>
            </a:r>
            <a:r>
              <a:rPr b="1" lang="ko" sz="1100"/>
              <a:t>$@</a:t>
            </a:r>
            <a:r>
              <a:rPr lang="ko" sz="1100"/>
              <a:t> 사용)</a:t>
            </a:r>
            <a:endParaRPr/>
          </a:p>
        </p:txBody>
      </p:sp>
      <p:sp>
        <p:nvSpPr>
          <p:cNvPr id="1081" name="Google Shape;1081;p123"/>
          <p:cNvSpPr txBox="1"/>
          <p:nvPr/>
        </p:nvSpPr>
        <p:spPr>
          <a:xfrm>
            <a:off x="152400" y="762000"/>
            <a:ext cx="8077200" cy="7209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50">
                <a:solidFill>
                  <a:srgbClr val="0077AA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셸 스크립트나 함수가 파라미터(argument)를 받는 기본 방식</a:t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  </a:t>
            </a:r>
            <a:r>
              <a:rPr i="1" lang="ko" sz="1050"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$@</a:t>
            </a:r>
            <a:r>
              <a:rPr lang="ko" sz="1100"/>
              <a:t> 	모</a:t>
            </a:r>
            <a:r>
              <a:rPr lang="ko" sz="1100"/>
              <a:t>든 옵션(파라미터)                                               </a:t>
            </a:r>
            <a:r>
              <a:rPr i="1" lang="ko" sz="1050"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$1, $2, ...</a:t>
            </a:r>
            <a:r>
              <a:rPr lang="ko" sz="1100"/>
              <a:t>     첫 번째 파라미터, 두 번째 파라미터, ....</a:t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  </a:t>
            </a:r>
            <a:r>
              <a:rPr i="1" lang="ko" sz="1050"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$#</a:t>
            </a:r>
            <a:r>
              <a:rPr lang="ko" sz="1100"/>
              <a:t>      파라미터</a:t>
            </a:r>
            <a:r>
              <a:rPr lang="ko" sz="1100"/>
              <a:t>의 개수</a:t>
            </a:r>
            <a:r>
              <a:rPr lang="ko" sz="1100"/>
              <a:t>                                                    </a:t>
            </a:r>
            <a:r>
              <a:rPr i="1" lang="ko" sz="1050"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shift n</a:t>
            </a:r>
            <a:r>
              <a:rPr lang="ko" sz="1100"/>
              <a:t>	</a:t>
            </a:r>
            <a:br>
              <a:rPr lang="ko" sz="1100"/>
            </a:br>
            <a:endParaRPr/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5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" name="Google Shape;1086;p124"/>
          <p:cNvSpPr txBox="1"/>
          <p:nvPr>
            <p:ph type="title"/>
          </p:nvPr>
        </p:nvSpPr>
        <p:spPr>
          <a:xfrm>
            <a:off x="4125" y="1614025"/>
            <a:ext cx="7725000" cy="154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5200">
                <a:solidFill>
                  <a:srgbClr val="FF0000"/>
                </a:solidFill>
              </a:rPr>
              <a:t>만들어진 </a:t>
            </a:r>
            <a:r>
              <a:rPr lang="ko" sz="5200">
                <a:solidFill>
                  <a:srgbClr val="FF0000"/>
                </a:solidFill>
              </a:rPr>
              <a:t>셸 스크립트를</a:t>
            </a:r>
            <a:endParaRPr sz="5200">
              <a:solidFill>
                <a:srgbClr val="FF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5200">
                <a:solidFill>
                  <a:srgbClr val="FF0000"/>
                </a:solidFill>
              </a:rPr>
              <a:t>시스</a:t>
            </a:r>
            <a:r>
              <a:rPr lang="ko" sz="5200">
                <a:solidFill>
                  <a:srgbClr val="FF0000"/>
                </a:solidFill>
              </a:rPr>
              <a:t>템 명령으로 등록하기</a:t>
            </a:r>
            <a:endParaRPr sz="5200">
              <a:solidFill>
                <a:srgbClr val="FF0000"/>
              </a:solidFill>
            </a:endParaRPr>
          </a:p>
        </p:txBody>
      </p:sp>
      <p:pic>
        <p:nvPicPr>
          <p:cNvPr id="1087" name="Google Shape;1087;p1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825" y="4167925"/>
            <a:ext cx="2952750" cy="49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8" name="Google Shape;1088;p1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46750" y="2421600"/>
            <a:ext cx="2317825" cy="231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9" name="Google Shape;1089;p1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74850" y="4049025"/>
            <a:ext cx="2593149" cy="656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0" name="Google Shape;1090;p1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52800" y="26400"/>
            <a:ext cx="1935975" cy="1653625"/>
          </a:xfrm>
          <a:prstGeom prst="rect">
            <a:avLst/>
          </a:prstGeom>
          <a:noFill/>
          <a:ln>
            <a:noFill/>
          </a:ln>
        </p:spPr>
      </p:pic>
      <p:sp>
        <p:nvSpPr>
          <p:cNvPr id="1091" name="Google Shape;1091;p124"/>
          <p:cNvSpPr txBox="1"/>
          <p:nvPr/>
        </p:nvSpPr>
        <p:spPr>
          <a:xfrm rot="-2262285">
            <a:off x="-148821" y="708608"/>
            <a:ext cx="2647841" cy="630431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Tip &amp; Tech</a:t>
            </a:r>
            <a:endParaRPr b="1" sz="300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5" name="Shape 1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6" name="Google Shape;1096;p125"/>
          <p:cNvSpPr txBox="1"/>
          <p:nvPr>
            <p:ph idx="4294967295" type="title"/>
          </p:nvPr>
        </p:nvSpPr>
        <p:spPr>
          <a:xfrm>
            <a:off x="287000" y="216425"/>
            <a:ext cx="7855200" cy="6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시스템 명령으로 등록하기</a:t>
            </a:r>
            <a:endParaRPr sz="2400">
              <a:solidFill>
                <a:srgbClr val="666666"/>
              </a:solidFill>
            </a:endParaRPr>
          </a:p>
        </p:txBody>
      </p:sp>
      <p:sp>
        <p:nvSpPr>
          <p:cNvPr id="1097" name="Google Shape;1097;p125"/>
          <p:cNvSpPr txBox="1"/>
          <p:nvPr/>
        </p:nvSpPr>
        <p:spPr>
          <a:xfrm>
            <a:off x="609600" y="2133600"/>
            <a:ext cx="7129500" cy="23862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50">
                <a:solidFill>
                  <a:srgbClr val="0077AA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방법 2)</a:t>
            </a:r>
            <a:r>
              <a:rPr lang="ko" sz="1050">
                <a:solidFill>
                  <a:srgbClr val="0077AA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  시스</a:t>
            </a:r>
            <a:r>
              <a:rPr lang="ko" sz="1050">
                <a:solidFill>
                  <a:srgbClr val="0077AA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템 명령 디렉토리에 셸 스크립트를 위치시키거나 심볼릭 링크를 건다.</a:t>
            </a:r>
            <a:endParaRPr sz="1100"/>
          </a:p>
        </p:txBody>
      </p:sp>
      <p:sp>
        <p:nvSpPr>
          <p:cNvPr id="1098" name="Google Shape;1098;p125"/>
          <p:cNvSpPr txBox="1"/>
          <p:nvPr/>
        </p:nvSpPr>
        <p:spPr>
          <a:xfrm>
            <a:off x="609600" y="990600"/>
            <a:ext cx="7129500" cy="939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50">
                <a:solidFill>
                  <a:srgbClr val="0077AA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방법 1)</a:t>
            </a:r>
            <a:r>
              <a:rPr lang="ko" sz="1050">
                <a:solidFill>
                  <a:srgbClr val="0077AA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  alias를 이용하는 방식</a:t>
            </a:r>
            <a:br>
              <a:rPr i="1" lang="ko" sz="1050"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ko" sz="1100"/>
              <a:t> </a:t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  </a:t>
            </a:r>
            <a:r>
              <a:rPr i="1" lang="ko" sz="1050"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o.bashrc나 .bash_profile</a:t>
            </a:r>
            <a:r>
              <a:rPr lang="ko" sz="1100"/>
              <a:t> 에 해</a:t>
            </a:r>
            <a:r>
              <a:rPr lang="ko" sz="1100"/>
              <a:t>당 셸 스크립트의</a:t>
            </a:r>
            <a:r>
              <a:rPr lang="ko" sz="1100"/>
              <a:t> alias</a:t>
            </a:r>
            <a:r>
              <a:rPr lang="ko" sz="1100"/>
              <a:t>를 주어 등록</a:t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  </a:t>
            </a:r>
            <a:r>
              <a:rPr i="1" lang="ko" sz="1050"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ex)</a:t>
            </a:r>
            <a:r>
              <a:rPr lang="ko" sz="1100"/>
              <a:t>    </a:t>
            </a:r>
            <a:r>
              <a:rPr lang="ko" sz="1100">
                <a:latin typeface="Consolas"/>
                <a:ea typeface="Consolas"/>
                <a:cs typeface="Consolas"/>
                <a:sym typeface="Consolas"/>
              </a:rPr>
              <a:t>alias datefmt='/root/bin/datefmt.sh'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graphicFrame>
        <p:nvGraphicFramePr>
          <p:cNvPr id="1099" name="Google Shape;1099;p125"/>
          <p:cNvGraphicFramePr/>
          <p:nvPr/>
        </p:nvGraphicFramePr>
        <p:xfrm>
          <a:off x="762000" y="2438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{214062E6-1333-4FBD-A8E6-492C87F46BEB}</a:tableStyleId>
              </a:tblPr>
              <a:tblGrid>
                <a:gridCol w="1390650"/>
                <a:gridCol w="4324350"/>
              </a:tblGrid>
              <a:tr h="127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/>
                        <a:t>/sbin, /bin	</a:t>
                      </a:r>
                      <a:endParaRPr b="1" sz="1100"/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/>
                        <a:t>/usr/sbin, /usr/bin</a:t>
                      </a:r>
                      <a:endParaRPr b="1" sz="1100"/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/>
                        <a:t>/usr/local/sbin</a:t>
                      </a:r>
                      <a:endParaRPr b="1" sz="1100"/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/>
                        <a:t>/usr/local/bin	</a:t>
                      </a:r>
                      <a:endParaRPr b="1" sz="1100"/>
                    </a:p>
                  </a:txBody>
                  <a:tcPr marT="63500" marB="63500" marR="63500" marL="63500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/bin/sh, /bin/bash와 같이 시스템(커널)에 가장 가까운 명령들이 위치하는 가장 대표적인 시스템 명령의 경로이다.  이들은 자체 디렉토리로도 사용가능하지만, 각각 /usr/sbin, /usr/bin으로 심볼릭 링크가 걸려있는게 보통이다.</a:t>
                      </a:r>
                      <a:endParaRPr sz="1100"/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grep, ln, ls, cat, find, yum 등 모두를 위한 명령 - 일반적인 리눅스 명령 - 들이위치하는 곳이다.  개인이 만든 명령을 이곳에 두지는 않는다.</a:t>
                      </a:r>
                      <a:endParaRPr sz="1100"/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사용자가 만든 시스템 관리에 사용되는 명령들을 가진 시스템 디렉토리</a:t>
                      </a:r>
                      <a:endParaRPr sz="1100"/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사용자가 만든 일반적인 명령들을 가진 시스템 디렉토리</a:t>
                      </a:r>
                      <a:endParaRPr sz="1100"/>
                    </a:p>
                  </a:txBody>
                  <a:tcPr marT="63500" marB="63500" marR="63500" marL="63500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3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p126"/>
          <p:cNvSpPr txBox="1"/>
          <p:nvPr>
            <p:ph type="title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100"/>
              <a:t>Thank you</a:t>
            </a:r>
            <a:endParaRPr sz="11100"/>
          </a:p>
        </p:txBody>
      </p:sp>
      <p:sp>
        <p:nvSpPr>
          <p:cNvPr id="1105" name="Google Shape;1105;p126"/>
          <p:cNvSpPr txBox="1"/>
          <p:nvPr>
            <p:ph idx="1" type="body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ko"/>
              <a:t>그동안 리눅스 공부하느라 정말 수고 많으셨어요~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4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Serverless (XaaS)</a:t>
            </a:r>
            <a:endParaRPr b="1"/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592925" y="941525"/>
            <a:ext cx="8550900" cy="37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Serviceful Serverless</a:t>
            </a:r>
            <a:br>
              <a:rPr b="1" lang="ko"/>
            </a:br>
            <a:r>
              <a:rPr lang="ko"/>
              <a:t>  - </a:t>
            </a:r>
            <a:r>
              <a:rPr lang="ko" u="sng">
                <a:solidFill>
                  <a:schemeClr val="hlink"/>
                </a:solidFill>
                <a:hlinkClick r:id="rId3"/>
              </a:rPr>
              <a:t>Firebase</a:t>
            </a:r>
            <a:r>
              <a:rPr lang="ko"/>
              <a:t>, GCP/AWS services </a:t>
            </a:r>
            <a:r>
              <a:rPr lang="ko" sz="1400"/>
              <a:t>(Authorization, NW, DB, ML, DL, BigData, IoT, BlockChain, etc)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ko"/>
              <a:t>FaaS </a:t>
            </a:r>
            <a:r>
              <a:rPr lang="ko"/>
              <a:t>(Functions as a Service)</a:t>
            </a:r>
            <a:br>
              <a:rPr b="1" lang="ko"/>
            </a:br>
            <a:r>
              <a:rPr b="1" lang="ko"/>
              <a:t>  </a:t>
            </a:r>
            <a:r>
              <a:rPr lang="ko"/>
              <a:t>- </a:t>
            </a:r>
            <a:r>
              <a:rPr lang="ko" u="sng">
                <a:solidFill>
                  <a:schemeClr val="hlink"/>
                </a:solidFill>
                <a:hlinkClick r:id="rId4"/>
              </a:rPr>
              <a:t>Amazon Lambda</a:t>
            </a:r>
            <a:r>
              <a:rPr lang="ko"/>
              <a:t>, Google Cloud Function, MS Azure Functions, OpenFaaS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ko"/>
              <a:t>IaaS </a:t>
            </a:r>
            <a:r>
              <a:rPr lang="ko"/>
              <a:t>(Infrastructure as a Service)</a:t>
            </a:r>
            <a:br>
              <a:rPr b="1" lang="ko"/>
            </a:br>
            <a:r>
              <a:rPr b="1" lang="ko"/>
              <a:t>  </a:t>
            </a:r>
            <a:r>
              <a:rPr lang="ko"/>
              <a:t>-</a:t>
            </a:r>
            <a:r>
              <a:rPr b="1" lang="ko"/>
              <a:t> </a:t>
            </a:r>
            <a:r>
              <a:rPr lang="ko"/>
              <a:t>Public Cloud Infrastructure Hosting 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ko"/>
              <a:t>SaaS </a:t>
            </a:r>
            <a:r>
              <a:rPr lang="ko"/>
              <a:t>(Software as a Service) : Mail Service, VAN Service, Google Docs, Game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ko"/>
              <a:t>PaaS </a:t>
            </a:r>
            <a:r>
              <a:rPr lang="ko"/>
              <a:t>(Platform as a Service) </a:t>
            </a:r>
            <a:br>
              <a:rPr lang="ko"/>
            </a:br>
            <a:r>
              <a:rPr lang="ko"/>
              <a:t>  - Dev. Framework &amp; Tools, Deployment,  Code LifeCycle, DB, APIs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561" y="0"/>
            <a:ext cx="898888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5"/>
          <p:cNvSpPr/>
          <p:nvPr/>
        </p:nvSpPr>
        <p:spPr>
          <a:xfrm>
            <a:off x="7345800" y="400475"/>
            <a:ext cx="1274700" cy="7608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25"/>
          <p:cNvSpPr txBox="1"/>
          <p:nvPr/>
        </p:nvSpPr>
        <p:spPr>
          <a:xfrm>
            <a:off x="7232325" y="4572000"/>
            <a:ext cx="1834200" cy="279900"/>
          </a:xfrm>
          <a:prstGeom prst="rect">
            <a:avLst/>
          </a:prstGeom>
          <a:noFill/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999999"/>
                </a:solidFill>
              </a:rPr>
              <a:t>from  </a:t>
            </a:r>
            <a:r>
              <a:rPr b="1" lang="ko" sz="800" u="sng">
                <a:solidFill>
                  <a:srgbClr val="B7B7B7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https://docs.microsoft.com/</a:t>
            </a:r>
            <a:endParaRPr b="1" sz="800">
              <a:solidFill>
                <a:srgbClr val="B7B7B7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과제</a:t>
            </a:r>
            <a:endParaRPr b="1"/>
          </a:p>
        </p:txBody>
      </p:sp>
      <p:sp>
        <p:nvSpPr>
          <p:cNvPr id="168" name="Google Shape;168;p26"/>
          <p:cNvSpPr txBox="1"/>
          <p:nvPr>
            <p:ph idx="1" type="body"/>
          </p:nvPr>
        </p:nvSpPr>
        <p:spPr>
          <a:xfrm>
            <a:off x="794250" y="1208075"/>
            <a:ext cx="8037900" cy="33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b="1" lang="ko" sz="2400"/>
              <a:t>NCloud 가입 ⇒ 결</a:t>
            </a:r>
            <a:r>
              <a:rPr b="1" lang="ko" sz="2400"/>
              <a:t>제 수단 등록</a:t>
            </a:r>
            <a:endParaRPr b="1"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b="1" lang="ko" sz="2400"/>
              <a:t>PC setting</a:t>
            </a:r>
            <a:br>
              <a:rPr b="1" lang="ko" sz="2400"/>
            </a:br>
            <a:r>
              <a:rPr b="1" lang="ko" sz="2400"/>
              <a:t>- Windows PC: putty 설치</a:t>
            </a:r>
            <a:br>
              <a:rPr b="1" lang="ko" sz="2400"/>
            </a:br>
            <a:r>
              <a:rPr b="1" lang="ko" sz="2400"/>
              <a:t>- docker 설치</a:t>
            </a:r>
            <a:endParaRPr b="1" sz="24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7"/>
          <p:cNvSpPr txBox="1"/>
          <p:nvPr>
            <p:ph type="title"/>
          </p:nvPr>
        </p:nvSpPr>
        <p:spPr>
          <a:xfrm>
            <a:off x="311700" y="1296275"/>
            <a:ext cx="8520600" cy="191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0">
                <a:solidFill>
                  <a:srgbClr val="FF0000"/>
                </a:solidFill>
              </a:rPr>
              <a:t>MyDeaL 서버 설치</a:t>
            </a:r>
            <a:endParaRPr sz="6000">
              <a:solidFill>
                <a:srgbClr val="FF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5000"/>
              <a:t>(서비스 서버 환경 구축)</a:t>
            </a:r>
            <a:endParaRPr sz="5000"/>
          </a:p>
        </p:txBody>
      </p:sp>
      <p:sp>
        <p:nvSpPr>
          <p:cNvPr id="174" name="Google Shape;174;p27"/>
          <p:cNvSpPr txBox="1"/>
          <p:nvPr>
            <p:ph idx="1" type="body"/>
          </p:nvPr>
        </p:nvSpPr>
        <p:spPr>
          <a:xfrm>
            <a:off x="311700" y="3376100"/>
            <a:ext cx="8520600" cy="9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ko"/>
              <a:t>MyDeaL Service Server</a:t>
            </a:r>
            <a:endParaRPr/>
          </a:p>
        </p:txBody>
      </p:sp>
      <p:sp>
        <p:nvSpPr>
          <p:cNvPr id="175" name="Google Shape;175;p27"/>
          <p:cNvSpPr txBox="1"/>
          <p:nvPr/>
        </p:nvSpPr>
        <p:spPr>
          <a:xfrm>
            <a:off x="158525" y="225275"/>
            <a:ext cx="2130900" cy="901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5000">
                <a:solidFill>
                  <a:srgbClr val="FF0000"/>
                </a:solidFill>
                <a:latin typeface="Impact"/>
                <a:ea typeface="Impact"/>
                <a:cs typeface="Impact"/>
                <a:sym typeface="Impact"/>
              </a:rPr>
              <a:t>제 2 강</a:t>
            </a:r>
            <a:endParaRPr b="1" sz="5000">
              <a:solidFill>
                <a:srgbClr val="FF0000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176" name="Google Shape;17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19800" y="86900"/>
            <a:ext cx="2952750" cy="49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8"/>
          <p:cNvSpPr txBox="1"/>
          <p:nvPr>
            <p:ph type="title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0"/>
              <a:t>Let's set NCP</a:t>
            </a:r>
            <a:endParaRPr sz="6000"/>
          </a:p>
        </p:txBody>
      </p:sp>
      <p:sp>
        <p:nvSpPr>
          <p:cNvPr id="182" name="Google Shape;182;p28"/>
          <p:cNvSpPr txBox="1"/>
          <p:nvPr>
            <p:ph idx="1" type="body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ko" sz="3000">
                <a:solidFill>
                  <a:srgbClr val="4A86E8"/>
                </a:solidFill>
              </a:rPr>
              <a:t>`MyDeaL` </a:t>
            </a:r>
            <a:r>
              <a:rPr b="1" lang="ko" sz="3000">
                <a:solidFill>
                  <a:srgbClr val="4A86E8"/>
                </a:solidFill>
              </a:rPr>
              <a:t>Service</a:t>
            </a:r>
            <a:r>
              <a:rPr lang="ko" sz="3000">
                <a:solidFill>
                  <a:srgbClr val="4A86E8"/>
                </a:solidFill>
              </a:rPr>
              <a:t> </a:t>
            </a:r>
            <a:r>
              <a:rPr b="1" lang="ko" sz="3000">
                <a:solidFill>
                  <a:srgbClr val="4A86E8"/>
                </a:solidFill>
              </a:rPr>
              <a:t>Server</a:t>
            </a:r>
            <a:r>
              <a:rPr lang="ko" sz="3000">
                <a:solidFill>
                  <a:srgbClr val="4A86E8"/>
                </a:solidFill>
              </a:rPr>
              <a:t> on NCP</a:t>
            </a:r>
            <a:endParaRPr sz="3000">
              <a:solidFill>
                <a:srgbClr val="4A86E8"/>
              </a:solidFill>
            </a:endParaRPr>
          </a:p>
        </p:txBody>
      </p:sp>
      <p:pic>
        <p:nvPicPr>
          <p:cNvPr id="183" name="Google Shape;18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6900"/>
            <a:ext cx="2952750" cy="49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p29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77625" y="2848575"/>
            <a:ext cx="4318376" cy="1705049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9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Naver </a:t>
            </a:r>
            <a:r>
              <a:rPr b="1" lang="ko"/>
              <a:t>Cloud Free Micro Server</a:t>
            </a:r>
            <a:endParaRPr b="1"/>
          </a:p>
        </p:txBody>
      </p:sp>
      <p:sp>
        <p:nvSpPr>
          <p:cNvPr id="190" name="Google Shape;190;p29"/>
          <p:cNvSpPr txBox="1"/>
          <p:nvPr>
            <p:ph idx="1" type="body"/>
          </p:nvPr>
        </p:nvSpPr>
        <p:spPr>
          <a:xfrm>
            <a:off x="794250" y="903275"/>
            <a:ext cx="8037900" cy="33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ko" sz="2400"/>
              <a:t>가입   ⇒   결제 수단 등록  ⇒  10만원 크레딧 자동 부여</a:t>
            </a:r>
            <a:endParaRPr b="1"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b="1" lang="ko" sz="2400"/>
              <a:t>요금 계산하기 ⇒ 무료 Micro Server 사용 신청</a:t>
            </a:r>
            <a:br>
              <a:rPr b="1" lang="ko" sz="2400"/>
            </a:br>
            <a:r>
              <a:rPr lang="ko" sz="2000"/>
              <a:t>- 1년 무상 Micro Server + 10만원(3개월) 크레딧 (공인IP 월 4,032원)</a:t>
            </a:r>
            <a:endParaRPr sz="20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b="1" lang="ko" sz="2400"/>
              <a:t>Classic 1세대 ⇒  Micro-g1 ⇒ </a:t>
            </a:r>
            <a:r>
              <a:rPr b="1" lang="ko" sz="2400"/>
              <a:t>Linux &amp; HDD</a:t>
            </a:r>
            <a:endParaRPr b="1" sz="24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2" cy="47408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4846775" cy="4614749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01" name="Google Shape;201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14825" y="33372"/>
            <a:ext cx="4452975" cy="5079642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4"/>
          <p:cNvSpPr txBox="1"/>
          <p:nvPr>
            <p:ph type="title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0"/>
              <a:t>Cloud Platform</a:t>
            </a:r>
            <a:endParaRPr sz="6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0"/>
              <a:t>Service Vendors</a:t>
            </a:r>
            <a:endParaRPr sz="6000"/>
          </a:p>
        </p:txBody>
      </p:sp>
      <p:sp>
        <p:nvSpPr>
          <p:cNvPr id="78" name="Google Shape;78;p14"/>
          <p:cNvSpPr txBox="1"/>
          <p:nvPr>
            <p:ph idx="1" type="body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ko" sz="3000">
                <a:solidFill>
                  <a:srgbClr val="4A86E8"/>
                </a:solidFill>
              </a:rPr>
              <a:t>Cloud Server Hosting Service</a:t>
            </a:r>
            <a:endParaRPr sz="3000">
              <a:solidFill>
                <a:srgbClr val="4A86E8"/>
              </a:solidFill>
            </a:endParaRPr>
          </a:p>
        </p:txBody>
      </p:sp>
      <p:grpSp>
        <p:nvGrpSpPr>
          <p:cNvPr id="79" name="Google Shape;79;p14"/>
          <p:cNvGrpSpPr/>
          <p:nvPr/>
        </p:nvGrpSpPr>
        <p:grpSpPr>
          <a:xfrm>
            <a:off x="2562853" y="3193725"/>
            <a:ext cx="3694483" cy="1026763"/>
            <a:chOff x="3566375" y="0"/>
            <a:chExt cx="3435450" cy="820950"/>
          </a:xfrm>
        </p:grpSpPr>
        <p:pic>
          <p:nvPicPr>
            <p:cNvPr id="80" name="Google Shape;80;p1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566375" y="0"/>
              <a:ext cx="2673950" cy="8209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" name="Google Shape;81;p1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007975" y="0"/>
              <a:ext cx="1993850" cy="8209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0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" y="152400"/>
            <a:ext cx="5229569" cy="4838699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07" name="Google Shape;207;p32"/>
          <p:cNvSpPr/>
          <p:nvPr/>
        </p:nvSpPr>
        <p:spPr>
          <a:xfrm>
            <a:off x="-101907" y="4473575"/>
            <a:ext cx="1629900" cy="6552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8" name="Google Shape;208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30651" y="933300"/>
            <a:ext cx="4359949" cy="3971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7282652" cy="4838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30200" y="2133050"/>
            <a:ext cx="6004951" cy="19898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15" name="Google Shape;215;p33"/>
          <p:cNvSpPr/>
          <p:nvPr/>
        </p:nvSpPr>
        <p:spPr>
          <a:xfrm>
            <a:off x="6416925" y="3421500"/>
            <a:ext cx="1054500" cy="4965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6" name="Google Shape;216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38475" y="1017775"/>
            <a:ext cx="3325624" cy="2107674"/>
          </a:xfrm>
          <a:prstGeom prst="rect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17" name="Google Shape;217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4800" y="4202541"/>
            <a:ext cx="9144002" cy="700818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18" name="Google Shape;218;p33"/>
          <p:cNvSpPr/>
          <p:nvPr/>
        </p:nvSpPr>
        <p:spPr>
          <a:xfrm>
            <a:off x="5197725" y="4488300"/>
            <a:ext cx="1054500" cy="4965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229586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34"/>
          <p:cNvSpPr/>
          <p:nvPr/>
        </p:nvSpPr>
        <p:spPr>
          <a:xfrm>
            <a:off x="3902325" y="983100"/>
            <a:ext cx="1054500" cy="4965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34"/>
          <p:cNvSpPr/>
          <p:nvPr/>
        </p:nvSpPr>
        <p:spPr>
          <a:xfrm>
            <a:off x="92325" y="983100"/>
            <a:ext cx="635100" cy="4965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34"/>
          <p:cNvSpPr/>
          <p:nvPr/>
        </p:nvSpPr>
        <p:spPr>
          <a:xfrm>
            <a:off x="5502525" y="906900"/>
            <a:ext cx="1054500" cy="4965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34"/>
          <p:cNvSpPr/>
          <p:nvPr/>
        </p:nvSpPr>
        <p:spPr>
          <a:xfrm>
            <a:off x="5372925" y="2529625"/>
            <a:ext cx="440400" cy="3069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8" name="Google Shape;228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75400" y="3380925"/>
            <a:ext cx="3673374" cy="1848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2025" y="1170125"/>
            <a:ext cx="1116825" cy="1116825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공인(Public IP) / Port Forwarding</a:t>
            </a:r>
            <a:endParaRPr b="1"/>
          </a:p>
        </p:txBody>
      </p:sp>
      <p:pic>
        <p:nvPicPr>
          <p:cNvPr id="235" name="Google Shape;235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86900"/>
            <a:ext cx="1948975" cy="32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2475" y="2134538"/>
            <a:ext cx="1775424" cy="1775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7625" y="1017725"/>
            <a:ext cx="1116825" cy="11168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8" name="Google Shape;238;p35"/>
          <p:cNvCxnSpPr/>
          <p:nvPr/>
        </p:nvCxnSpPr>
        <p:spPr>
          <a:xfrm flipH="1" rot="10800000">
            <a:off x="1788750" y="1735450"/>
            <a:ext cx="1021200" cy="7074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39" name="Google Shape;239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27297" y="2026900"/>
            <a:ext cx="2534525" cy="25345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0" name="Google Shape;240;p35"/>
          <p:cNvCxnSpPr/>
          <p:nvPr/>
        </p:nvCxnSpPr>
        <p:spPr>
          <a:xfrm flipH="1" rot="10800000">
            <a:off x="4545300" y="1488400"/>
            <a:ext cx="2850000" cy="80100"/>
          </a:xfrm>
          <a:prstGeom prst="bentConnector3">
            <a:avLst>
              <a:gd fmla="val 50000" name="adj1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1" name="Google Shape;241;p35"/>
          <p:cNvCxnSpPr/>
          <p:nvPr/>
        </p:nvCxnSpPr>
        <p:spPr>
          <a:xfrm rot="10800000">
            <a:off x="7379357" y="1481726"/>
            <a:ext cx="9000" cy="4623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2" name="Google Shape;242;p35"/>
          <p:cNvSpPr txBox="1"/>
          <p:nvPr/>
        </p:nvSpPr>
        <p:spPr>
          <a:xfrm>
            <a:off x="7457600" y="1608525"/>
            <a:ext cx="1346100" cy="4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Proxima Nova"/>
                <a:ea typeface="Proxima Nova"/>
                <a:cs typeface="Proxima Nova"/>
                <a:sym typeface="Proxima Nova"/>
              </a:rPr>
              <a:t>50000 port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43" name="Google Shape;243;p35"/>
          <p:cNvSpPr txBox="1"/>
          <p:nvPr/>
        </p:nvSpPr>
        <p:spPr>
          <a:xfrm>
            <a:off x="2930650" y="2218125"/>
            <a:ext cx="1408500" cy="4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4A86E8"/>
                </a:solidFill>
                <a:latin typeface="Proxima Nova"/>
                <a:ea typeface="Proxima Nova"/>
                <a:cs typeface="Proxima Nova"/>
                <a:sym typeface="Proxima Nova"/>
              </a:rPr>
              <a:t>Router</a:t>
            </a:r>
            <a:endParaRPr b="1">
              <a:solidFill>
                <a:srgbClr val="4A86E8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Proxima Nova"/>
                <a:ea typeface="Proxima Nova"/>
                <a:cs typeface="Proxima Nova"/>
                <a:sym typeface="Proxima Nova"/>
              </a:rPr>
              <a:t>Find : </a:t>
            </a:r>
            <a:r>
              <a:rPr b="1" lang="ko" sz="1100">
                <a:latin typeface="Proxima Nova"/>
                <a:ea typeface="Proxima Nova"/>
                <a:cs typeface="Proxima Nova"/>
                <a:sym typeface="Proxima Nova"/>
              </a:rPr>
              <a:t>115.85.180.78</a:t>
            </a:r>
            <a:endParaRPr b="1"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244" name="Google Shape;244;p35"/>
          <p:cNvCxnSpPr/>
          <p:nvPr/>
        </p:nvCxnSpPr>
        <p:spPr>
          <a:xfrm>
            <a:off x="7668948" y="2316027"/>
            <a:ext cx="607500" cy="534000"/>
          </a:xfrm>
          <a:prstGeom prst="curvedConnector3">
            <a:avLst>
              <a:gd fmla="val 50000" name="adj1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5" name="Google Shape;245;p35"/>
          <p:cNvSpPr txBox="1"/>
          <p:nvPr/>
        </p:nvSpPr>
        <p:spPr>
          <a:xfrm>
            <a:off x="7991000" y="2294325"/>
            <a:ext cx="1346100" cy="4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Proxima Nova"/>
                <a:ea typeface="Proxima Nova"/>
                <a:cs typeface="Proxima Nova"/>
                <a:sym typeface="Proxima Nova"/>
              </a:rPr>
              <a:t>22 port (ssh)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46" name="Google Shape;246;p35"/>
          <p:cNvSpPr txBox="1"/>
          <p:nvPr/>
        </p:nvSpPr>
        <p:spPr>
          <a:xfrm>
            <a:off x="4601350" y="3715450"/>
            <a:ext cx="2089200" cy="9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4A86E8"/>
                </a:solidFill>
                <a:latin typeface="Proxima Nova"/>
                <a:ea typeface="Proxima Nova"/>
                <a:cs typeface="Proxima Nova"/>
                <a:sym typeface="Proxima Nova"/>
              </a:rPr>
              <a:t>Server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Proxima Nova"/>
                <a:ea typeface="Proxima Nova"/>
                <a:cs typeface="Proxima Nova"/>
                <a:sym typeface="Proxima Nova"/>
              </a:rPr>
              <a:t>PrivateIP: </a:t>
            </a:r>
            <a:r>
              <a:rPr b="1" lang="ko">
                <a:latin typeface="Proxima Nova"/>
                <a:ea typeface="Proxima Nova"/>
                <a:cs typeface="Proxima Nova"/>
                <a:sym typeface="Proxima Nova"/>
              </a:rPr>
              <a:t>10.41.18.33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Proxima Nova"/>
                <a:ea typeface="Proxima Nova"/>
                <a:cs typeface="Proxima Nova"/>
                <a:sym typeface="Proxima Nova"/>
              </a:rPr>
              <a:t>Public IP: </a:t>
            </a:r>
            <a:r>
              <a:rPr b="1" lang="ko">
                <a:latin typeface="Proxima Nova"/>
                <a:ea typeface="Proxima Nova"/>
                <a:cs typeface="Proxima Nova"/>
                <a:sym typeface="Proxima Nova"/>
              </a:rPr>
              <a:t>115.85.180.78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247" name="Google Shape;247;p35"/>
          <p:cNvCxnSpPr/>
          <p:nvPr/>
        </p:nvCxnSpPr>
        <p:spPr>
          <a:xfrm flipH="1" rot="10800000">
            <a:off x="3564150" y="1516375"/>
            <a:ext cx="345900" cy="54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8" name="Google Shape;248;p35"/>
          <p:cNvSpPr txBox="1"/>
          <p:nvPr/>
        </p:nvSpPr>
        <p:spPr>
          <a:xfrm>
            <a:off x="5673850" y="2370525"/>
            <a:ext cx="1553100" cy="4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980000"/>
                </a:solidFill>
                <a:latin typeface="Proxima Nova"/>
                <a:ea typeface="Proxima Nova"/>
                <a:cs typeface="Proxima Nova"/>
                <a:sym typeface="Proxima Nova"/>
              </a:rPr>
              <a:t>AGC   </a:t>
            </a:r>
            <a:endParaRPr b="1">
              <a:solidFill>
                <a:srgbClr val="98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Proxima Nova"/>
                <a:ea typeface="Proxima Nova"/>
                <a:cs typeface="Proxima Nova"/>
                <a:sym typeface="Proxima Nova"/>
              </a:rPr>
              <a:t>Access Control Group</a:t>
            </a:r>
            <a:endParaRPr b="1"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49" name="Google Shape;249;p35"/>
          <p:cNvSpPr txBox="1"/>
          <p:nvPr/>
        </p:nvSpPr>
        <p:spPr>
          <a:xfrm>
            <a:off x="1254250" y="1760925"/>
            <a:ext cx="1553100" cy="4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ssh</a:t>
            </a:r>
            <a:endParaRPr b="1" sz="11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50" name="Google Shape;250;p35"/>
          <p:cNvSpPr txBox="1"/>
          <p:nvPr/>
        </p:nvSpPr>
        <p:spPr>
          <a:xfrm>
            <a:off x="1382175" y="3597525"/>
            <a:ext cx="35241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ko" sz="24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root - pem file</a:t>
            </a:r>
            <a:endParaRPr/>
          </a:p>
        </p:txBody>
      </p:sp>
      <p:sp>
        <p:nvSpPr>
          <p:cNvPr id="251" name="Google Shape;251;p35"/>
          <p:cNvSpPr txBox="1"/>
          <p:nvPr/>
        </p:nvSpPr>
        <p:spPr>
          <a:xfrm>
            <a:off x="388250" y="3597525"/>
            <a:ext cx="1346100" cy="6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Proxima Nova"/>
                <a:ea typeface="Proxima Nova"/>
                <a:cs typeface="Proxima Nova"/>
                <a:sym typeface="Proxima Nova"/>
              </a:rPr>
              <a:t>mac: </a:t>
            </a:r>
            <a:r>
              <a:rPr b="1" lang="ko">
                <a:latin typeface="Proxima Nova"/>
                <a:ea typeface="Proxima Nova"/>
                <a:cs typeface="Proxima Nova"/>
                <a:sym typeface="Proxima Nova"/>
              </a:rPr>
              <a:t>iTerm2</a:t>
            </a:r>
            <a:br>
              <a:rPr lang="ko"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ko">
                <a:latin typeface="Proxima Nova"/>
                <a:ea typeface="Proxima Nova"/>
                <a:cs typeface="Proxima Nova"/>
                <a:sym typeface="Proxima Nova"/>
              </a:rPr>
              <a:t>win: </a:t>
            </a:r>
            <a:r>
              <a:rPr b="1" lang="ko">
                <a:latin typeface="Proxima Nova"/>
                <a:ea typeface="Proxima Nova"/>
                <a:cs typeface="Proxima Nova"/>
                <a:sym typeface="Proxima Nova"/>
              </a:rPr>
              <a:t>putty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52" name="Google Shape;252;p35"/>
          <p:cNvSpPr txBox="1"/>
          <p:nvPr/>
        </p:nvSpPr>
        <p:spPr>
          <a:xfrm>
            <a:off x="388250" y="4438500"/>
            <a:ext cx="1346100" cy="3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Proxima Nova"/>
                <a:ea typeface="Proxima Nova"/>
                <a:cs typeface="Proxima Nova"/>
                <a:sym typeface="Proxima Nova"/>
              </a:rPr>
              <a:t>docker - ssh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53" name="Google Shape;253;p35"/>
          <p:cNvSpPr/>
          <p:nvPr/>
        </p:nvSpPr>
        <p:spPr>
          <a:xfrm rot="5381082">
            <a:off x="727315" y="4194387"/>
            <a:ext cx="381606" cy="289818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46524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6144262" cy="4838699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36"/>
          <p:cNvSpPr/>
          <p:nvPr/>
        </p:nvSpPr>
        <p:spPr>
          <a:xfrm>
            <a:off x="2934525" y="3748825"/>
            <a:ext cx="440400" cy="3069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36"/>
          <p:cNvSpPr/>
          <p:nvPr/>
        </p:nvSpPr>
        <p:spPr>
          <a:xfrm>
            <a:off x="92325" y="678300"/>
            <a:ext cx="1015500" cy="4965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1" name="Google Shape;261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50226" y="2736524"/>
            <a:ext cx="4546174" cy="2178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Google Shape;26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227201" cy="4043800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37"/>
          <p:cNvSpPr/>
          <p:nvPr/>
        </p:nvSpPr>
        <p:spPr>
          <a:xfrm>
            <a:off x="53400" y="906900"/>
            <a:ext cx="774300" cy="4413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8" name="Google Shape;268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08625" y="31800"/>
            <a:ext cx="4752902" cy="2928874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69" name="Google Shape;269;p37"/>
          <p:cNvSpPr txBox="1"/>
          <p:nvPr/>
        </p:nvSpPr>
        <p:spPr>
          <a:xfrm>
            <a:off x="5574275" y="3115850"/>
            <a:ext cx="3069000" cy="15762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Allow ports</a:t>
            </a:r>
            <a:endParaRPr b="1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nginx(</a:t>
            </a:r>
            <a:r>
              <a:rPr b="1" lang="ko" sz="12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http</a:t>
            </a:r>
            <a:r>
              <a:rPr lang="ko" sz="12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):  80</a:t>
            </a:r>
            <a:endParaRPr sz="12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nginx(</a:t>
            </a:r>
            <a:r>
              <a:rPr b="1" lang="ko" sz="12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https</a:t>
            </a:r>
            <a:r>
              <a:rPr lang="ko" sz="12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):  443</a:t>
            </a:r>
            <a:endParaRPr sz="12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mysql: 3306</a:t>
            </a:r>
            <a:endParaRPr sz="12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* flask &amp; node is enterd through Nginx! </a:t>
            </a:r>
            <a:endParaRPr b="1" sz="12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70" name="Google Shape;270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62300" y="2184852"/>
            <a:ext cx="7334099" cy="8249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700" y="856400"/>
            <a:ext cx="5610975" cy="2520875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38"/>
          <p:cNvSpPr txBox="1"/>
          <p:nvPr>
            <p:ph idx="4294967295" type="title"/>
          </p:nvPr>
        </p:nvSpPr>
        <p:spPr>
          <a:xfrm>
            <a:off x="1593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port forwarding</a:t>
            </a:r>
            <a:endParaRPr b="1"/>
          </a:p>
        </p:txBody>
      </p:sp>
      <p:sp>
        <p:nvSpPr>
          <p:cNvPr id="277" name="Google Shape;277;p38"/>
          <p:cNvSpPr/>
          <p:nvPr/>
        </p:nvSpPr>
        <p:spPr>
          <a:xfrm>
            <a:off x="3330000" y="1287900"/>
            <a:ext cx="1796100" cy="6885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8" name="Google Shape;278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4800" y="2602660"/>
            <a:ext cx="9144000" cy="252898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79" name="Google Shape;279;p38"/>
          <p:cNvSpPr/>
          <p:nvPr/>
        </p:nvSpPr>
        <p:spPr>
          <a:xfrm>
            <a:off x="3785524" y="3795700"/>
            <a:ext cx="1266900" cy="8697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Google Shape;28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" y="76200"/>
            <a:ext cx="5799508" cy="5067301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39"/>
          <p:cNvSpPr/>
          <p:nvPr/>
        </p:nvSpPr>
        <p:spPr>
          <a:xfrm>
            <a:off x="2454525" y="4564500"/>
            <a:ext cx="1015500" cy="4965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39"/>
          <p:cNvSpPr/>
          <p:nvPr/>
        </p:nvSpPr>
        <p:spPr>
          <a:xfrm>
            <a:off x="1082925" y="754500"/>
            <a:ext cx="1015500" cy="7539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7" name="Google Shape;287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31725" y="1738250"/>
            <a:ext cx="7118724" cy="7539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88" name="Google Shape;288;p39"/>
          <p:cNvSpPr/>
          <p:nvPr/>
        </p:nvSpPr>
        <p:spPr>
          <a:xfrm>
            <a:off x="6035925" y="1745100"/>
            <a:ext cx="1015500" cy="7539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89" name="Google Shape;289;p39"/>
          <p:cNvCxnSpPr>
            <a:stCxn id="286" idx="6"/>
            <a:endCxn id="288" idx="1"/>
          </p:cNvCxnSpPr>
          <p:nvPr/>
        </p:nvCxnSpPr>
        <p:spPr>
          <a:xfrm>
            <a:off x="2098425" y="1131450"/>
            <a:ext cx="4086300" cy="724200"/>
          </a:xfrm>
          <a:prstGeom prst="curvedConnector2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90" name="Google Shape;290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77061" y="2571754"/>
            <a:ext cx="5971740" cy="1300375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39"/>
          <p:cNvSpPr/>
          <p:nvPr/>
        </p:nvSpPr>
        <p:spPr>
          <a:xfrm>
            <a:off x="5121525" y="2583300"/>
            <a:ext cx="2327100" cy="4269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" name="Google Shape;29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425" y="973350"/>
            <a:ext cx="6724151" cy="3598650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40"/>
          <p:cNvSpPr txBox="1"/>
          <p:nvPr>
            <p:ph idx="4294967295" type="title"/>
          </p:nvPr>
        </p:nvSpPr>
        <p:spPr>
          <a:xfrm>
            <a:off x="1593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root(admistrator) setting</a:t>
            </a:r>
            <a:endParaRPr b="1"/>
          </a:p>
        </p:txBody>
      </p:sp>
      <p:sp>
        <p:nvSpPr>
          <p:cNvPr id="298" name="Google Shape;298;p40"/>
          <p:cNvSpPr/>
          <p:nvPr/>
        </p:nvSpPr>
        <p:spPr>
          <a:xfrm>
            <a:off x="4244400" y="1821300"/>
            <a:ext cx="1649100" cy="4413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40"/>
          <p:cNvSpPr/>
          <p:nvPr/>
        </p:nvSpPr>
        <p:spPr>
          <a:xfrm>
            <a:off x="4450750" y="2552025"/>
            <a:ext cx="1068900" cy="4413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4" name="Google Shape;304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4942850" cy="30246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05" name="Google Shape;305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44950" y="1894450"/>
            <a:ext cx="4273850" cy="21369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06" name="Google Shape;306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78850" y="2118850"/>
            <a:ext cx="3475560" cy="30246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07" name="Google Shape;307;p41"/>
          <p:cNvSpPr/>
          <p:nvPr/>
        </p:nvSpPr>
        <p:spPr>
          <a:xfrm>
            <a:off x="4679350" y="3618825"/>
            <a:ext cx="1068900" cy="4413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41"/>
          <p:cNvSpPr/>
          <p:nvPr/>
        </p:nvSpPr>
        <p:spPr>
          <a:xfrm>
            <a:off x="6660550" y="3771225"/>
            <a:ext cx="1068900" cy="6711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5"/>
          <p:cNvSpPr txBox="1"/>
          <p:nvPr>
            <p:ph type="title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0"/>
              <a:t>개발</a:t>
            </a:r>
            <a:r>
              <a:rPr lang="ko" sz="6000"/>
              <a:t>을 위한 환결 설정</a:t>
            </a:r>
            <a:endParaRPr sz="6000"/>
          </a:p>
        </p:txBody>
      </p:sp>
      <p:sp>
        <p:nvSpPr>
          <p:cNvPr id="87" name="Google Shape;87;p15"/>
          <p:cNvSpPr txBox="1"/>
          <p:nvPr>
            <p:ph idx="1" type="body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ko"/>
              <a:t>Development Environments - Server &amp; Client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" name="Google Shape;31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625" y="-15025"/>
            <a:ext cx="4167701" cy="5172798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42"/>
          <p:cNvSpPr/>
          <p:nvPr/>
        </p:nvSpPr>
        <p:spPr>
          <a:xfrm>
            <a:off x="993077" y="4213398"/>
            <a:ext cx="948000" cy="3387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42"/>
          <p:cNvSpPr/>
          <p:nvPr/>
        </p:nvSpPr>
        <p:spPr>
          <a:xfrm>
            <a:off x="-51725" y="530775"/>
            <a:ext cx="3617100" cy="3969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6" name="Google Shape;316;p42"/>
          <p:cNvCxnSpPr/>
          <p:nvPr/>
        </p:nvCxnSpPr>
        <p:spPr>
          <a:xfrm>
            <a:off x="946650" y="1551247"/>
            <a:ext cx="10668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7" name="Google Shape;317;p42"/>
          <p:cNvCxnSpPr/>
          <p:nvPr/>
        </p:nvCxnSpPr>
        <p:spPr>
          <a:xfrm>
            <a:off x="1038980" y="1799871"/>
            <a:ext cx="10668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8" name="Google Shape;318;p42"/>
          <p:cNvCxnSpPr/>
          <p:nvPr/>
        </p:nvCxnSpPr>
        <p:spPr>
          <a:xfrm>
            <a:off x="1204729" y="2059062"/>
            <a:ext cx="10668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9" name="Google Shape;319;p42"/>
          <p:cNvCxnSpPr/>
          <p:nvPr/>
        </p:nvCxnSpPr>
        <p:spPr>
          <a:xfrm>
            <a:off x="865444" y="2307685"/>
            <a:ext cx="10668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320" name="Google Shape;320;p42"/>
          <p:cNvGrpSpPr/>
          <p:nvPr/>
        </p:nvGrpSpPr>
        <p:grpSpPr>
          <a:xfrm>
            <a:off x="4430726" y="152400"/>
            <a:ext cx="4560876" cy="4652094"/>
            <a:chOff x="4430726" y="152400"/>
            <a:chExt cx="4560876" cy="4652094"/>
          </a:xfrm>
        </p:grpSpPr>
        <p:pic>
          <p:nvPicPr>
            <p:cNvPr id="321" name="Google Shape;321;p4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430726" y="152400"/>
              <a:ext cx="4560876" cy="4652094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322" name="Google Shape;322;p42"/>
            <p:cNvSpPr txBox="1"/>
            <p:nvPr/>
          </p:nvSpPr>
          <p:spPr>
            <a:xfrm>
              <a:off x="5860176" y="2342725"/>
              <a:ext cx="447300" cy="4806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sp>
        <p:nvSpPr>
          <p:cNvPr id="323" name="Google Shape;323;p42"/>
          <p:cNvSpPr txBox="1"/>
          <p:nvPr/>
        </p:nvSpPr>
        <p:spPr>
          <a:xfrm>
            <a:off x="5873525" y="1141325"/>
            <a:ext cx="834300" cy="120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Proxima Nova"/>
                <a:ea typeface="Proxima Nova"/>
                <a:cs typeface="Proxima Nova"/>
                <a:sym typeface="Proxima Nova"/>
              </a:rPr>
              <a:t>106.10.46.114</a:t>
            </a:r>
            <a:endParaRPr sz="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24" name="Google Shape;324;p42"/>
          <p:cNvSpPr txBox="1"/>
          <p:nvPr/>
        </p:nvSpPr>
        <p:spPr>
          <a:xfrm>
            <a:off x="7582176" y="1141325"/>
            <a:ext cx="520500" cy="120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Proxima Nova"/>
                <a:ea typeface="Proxima Nova"/>
                <a:cs typeface="Proxima Nova"/>
                <a:sym typeface="Proxima Nova"/>
              </a:rPr>
              <a:t>50000</a:t>
            </a:r>
            <a:endParaRPr sz="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25" name="Google Shape;325;p42"/>
          <p:cNvSpPr/>
          <p:nvPr/>
        </p:nvSpPr>
        <p:spPr>
          <a:xfrm>
            <a:off x="6589049" y="3693347"/>
            <a:ext cx="948000" cy="3387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42"/>
          <p:cNvSpPr/>
          <p:nvPr/>
        </p:nvSpPr>
        <p:spPr>
          <a:xfrm>
            <a:off x="5750851" y="1026350"/>
            <a:ext cx="2525400" cy="3387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7" name="Google Shape;327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4813830"/>
            <a:ext cx="9144001" cy="392641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28" name="Google Shape;328;p42"/>
          <p:cNvSpPr txBox="1"/>
          <p:nvPr>
            <p:ph idx="4294967295" type="body"/>
          </p:nvPr>
        </p:nvSpPr>
        <p:spPr>
          <a:xfrm>
            <a:off x="4430725" y="4288900"/>
            <a:ext cx="3151500" cy="547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ko" sz="1200"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$&gt; grep . /etc/*-release</a:t>
            </a:r>
            <a:br>
              <a:rPr lang="ko" sz="1200">
                <a:latin typeface="Source Code Pro Medium"/>
                <a:ea typeface="Source Code Pro Medium"/>
                <a:cs typeface="Source Code Pro Medium"/>
                <a:sym typeface="Source Code Pro Medium"/>
              </a:rPr>
            </a:br>
            <a:r>
              <a:rPr lang="ko" sz="1200"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$&gt; cat /proc/cpuinfo</a:t>
            </a:r>
            <a:endParaRPr sz="1200"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43"/>
          <p:cNvSpPr txBox="1"/>
          <p:nvPr>
            <p:ph type="title"/>
          </p:nvPr>
        </p:nvSpPr>
        <p:spPr>
          <a:xfrm>
            <a:off x="311700" y="1296275"/>
            <a:ext cx="8520600" cy="154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0">
                <a:solidFill>
                  <a:srgbClr val="FF0000"/>
                </a:solidFill>
              </a:rPr>
              <a:t>                     </a:t>
            </a:r>
            <a:r>
              <a:rPr lang="ko" sz="6000">
                <a:solidFill>
                  <a:srgbClr val="FF0000"/>
                </a:solidFill>
              </a:rPr>
              <a:t>설치</a:t>
            </a:r>
            <a:endParaRPr sz="5000"/>
          </a:p>
        </p:txBody>
      </p:sp>
      <p:sp>
        <p:nvSpPr>
          <p:cNvPr id="334" name="Google Shape;334;p43"/>
          <p:cNvSpPr txBox="1"/>
          <p:nvPr>
            <p:ph idx="1" type="body"/>
          </p:nvPr>
        </p:nvSpPr>
        <p:spPr>
          <a:xfrm>
            <a:off x="311700" y="3376100"/>
            <a:ext cx="8520600" cy="9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ko"/>
              <a:t>MyDeaL Service Server</a:t>
            </a:r>
            <a:endParaRPr/>
          </a:p>
        </p:txBody>
      </p:sp>
      <p:sp>
        <p:nvSpPr>
          <p:cNvPr id="335" name="Google Shape;335;p43"/>
          <p:cNvSpPr txBox="1"/>
          <p:nvPr/>
        </p:nvSpPr>
        <p:spPr>
          <a:xfrm>
            <a:off x="158525" y="225275"/>
            <a:ext cx="2624700" cy="901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5000">
                <a:solidFill>
                  <a:srgbClr val="FF0000"/>
                </a:solidFill>
                <a:latin typeface="Impact"/>
                <a:ea typeface="Impact"/>
                <a:cs typeface="Impact"/>
                <a:sym typeface="Impact"/>
              </a:rPr>
              <a:t>제 3 - 1 강</a:t>
            </a:r>
            <a:endParaRPr b="1" sz="5000">
              <a:solidFill>
                <a:srgbClr val="FF0000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336" name="Google Shape;336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19800" y="86900"/>
            <a:ext cx="2952750" cy="49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55675" y="1771500"/>
            <a:ext cx="4094819" cy="64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71425" y="2070075"/>
            <a:ext cx="2593149" cy="2593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80250" y="3850776"/>
            <a:ext cx="4167651" cy="1054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" name="Google Shape;34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950" y="1200141"/>
            <a:ext cx="3286125" cy="778669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MyDeaL </a:t>
            </a:r>
            <a:br>
              <a:rPr lang="ko"/>
            </a:br>
            <a:r>
              <a:rPr lang="ko"/>
              <a:t>Architecture</a:t>
            </a:r>
            <a:endParaRPr sz="4000">
              <a:solidFill>
                <a:srgbClr val="6AA84F"/>
              </a:solidFill>
            </a:endParaRPr>
          </a:p>
        </p:txBody>
      </p:sp>
      <p:grpSp>
        <p:nvGrpSpPr>
          <p:cNvPr id="346" name="Google Shape;346;p44"/>
          <p:cNvGrpSpPr/>
          <p:nvPr/>
        </p:nvGrpSpPr>
        <p:grpSpPr>
          <a:xfrm>
            <a:off x="472825" y="3095381"/>
            <a:ext cx="2121694" cy="2121694"/>
            <a:chOff x="930025" y="3746175"/>
            <a:chExt cx="2828925" cy="2828925"/>
          </a:xfrm>
        </p:grpSpPr>
        <p:pic>
          <p:nvPicPr>
            <p:cNvPr id="347" name="Google Shape;347;p4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930025" y="3746175"/>
              <a:ext cx="2828925" cy="2828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8" name="Google Shape;348;p4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572013" y="4240110"/>
              <a:ext cx="1544949" cy="138772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49" name="Google Shape;349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35350" y="3306131"/>
            <a:ext cx="1843088" cy="1393031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44"/>
          <p:cNvSpPr/>
          <p:nvPr/>
        </p:nvSpPr>
        <p:spPr>
          <a:xfrm>
            <a:off x="3301750" y="2606750"/>
            <a:ext cx="2133600" cy="1364400"/>
          </a:xfrm>
          <a:prstGeom prst="leftRightUpArrow">
            <a:avLst>
              <a:gd fmla="val 25000" name="adj1"/>
              <a:gd fmla="val 25000" name="adj2"/>
              <a:gd fmla="val 25000" name="adj3"/>
            </a:avLst>
          </a:prstGeom>
          <a:solidFill>
            <a:srgbClr val="00FFFF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3C78D8"/>
                </a:solidFill>
              </a:rPr>
              <a:t>HTTPS</a:t>
            </a:r>
            <a:endParaRPr>
              <a:solidFill>
                <a:srgbClr val="3C78D8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3C78D8"/>
                </a:solidFill>
              </a:rPr>
              <a:t>websocket</a:t>
            </a:r>
            <a:endParaRPr>
              <a:solidFill>
                <a:srgbClr val="3C78D8"/>
              </a:solidFill>
            </a:endParaRPr>
          </a:p>
        </p:txBody>
      </p:sp>
      <p:pic>
        <p:nvPicPr>
          <p:cNvPr id="351" name="Google Shape;351;p4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367350" y="1020112"/>
            <a:ext cx="2385050" cy="979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4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096750" y="741219"/>
            <a:ext cx="2324100" cy="14787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4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873946" y="378913"/>
            <a:ext cx="2324100" cy="6821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4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781550" y="2072419"/>
            <a:ext cx="2905825" cy="4594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4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336960" y="512625"/>
            <a:ext cx="1797516" cy="93470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44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200225" y="497983"/>
            <a:ext cx="1797526" cy="45500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44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3164975" y="743794"/>
            <a:ext cx="2354775" cy="14294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45"/>
          <p:cNvSpPr txBox="1"/>
          <p:nvPr>
            <p:ph idx="1" type="body"/>
          </p:nvPr>
        </p:nvSpPr>
        <p:spPr>
          <a:xfrm>
            <a:off x="192425" y="331925"/>
            <a:ext cx="2970000" cy="621900"/>
          </a:xfrm>
          <a:prstGeom prst="rect">
            <a:avLst/>
          </a:prstGeom>
          <a:ln cap="flat" cmpd="sng" w="28575">
            <a:solidFill>
              <a:srgbClr val="6D9EE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ko" sz="2400"/>
              <a:t>Server (NCP)</a:t>
            </a:r>
            <a:endParaRPr b="1" sz="2400"/>
          </a:p>
        </p:txBody>
      </p:sp>
      <p:sp>
        <p:nvSpPr>
          <p:cNvPr id="363" name="Google Shape;363;p45"/>
          <p:cNvSpPr txBox="1"/>
          <p:nvPr/>
        </p:nvSpPr>
        <p:spPr>
          <a:xfrm>
            <a:off x="192300" y="957775"/>
            <a:ext cx="2970000" cy="3444000"/>
          </a:xfrm>
          <a:prstGeom prst="rect">
            <a:avLst/>
          </a:prstGeom>
          <a:noFill/>
          <a:ln cap="flat" cmpd="sng" w="28575">
            <a:solidFill>
              <a:srgbClr val="6D9EE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Proxima Nova"/>
                <a:ea typeface="Proxima Nova"/>
                <a:cs typeface="Proxima Nova"/>
                <a:sym typeface="Proxima Nova"/>
              </a:rPr>
              <a:t>Nginx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Proxima Nova"/>
                <a:ea typeface="Proxima Nova"/>
                <a:cs typeface="Proxima Nova"/>
                <a:sym typeface="Proxima Nova"/>
              </a:rPr>
              <a:t>volta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Proxima Nova"/>
                <a:ea typeface="Proxima Nova"/>
                <a:cs typeface="Proxima Nova"/>
                <a:sym typeface="Proxima Nova"/>
              </a:rPr>
              <a:t>PM2</a:t>
            </a:r>
            <a:r>
              <a:rPr lang="ko">
                <a:latin typeface="Proxima Nova"/>
                <a:ea typeface="Proxima Nova"/>
                <a:cs typeface="Proxima Nova"/>
                <a:sym typeface="Proxima Nova"/>
              </a:rPr>
              <a:t> by volta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Proxima Nova"/>
                <a:ea typeface="Proxima Nova"/>
                <a:cs typeface="Proxima Nova"/>
                <a:sym typeface="Proxima Nova"/>
              </a:rPr>
              <a:t>Node, NPM by volta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Proxima Nova"/>
                <a:ea typeface="Proxima Nova"/>
                <a:cs typeface="Proxima Nova"/>
                <a:sym typeface="Proxima Nova"/>
              </a:rPr>
              <a:t>python3, pip3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Proxima Nova"/>
                <a:ea typeface="Proxima Nova"/>
                <a:cs typeface="Proxima Nova"/>
                <a:sym typeface="Proxima Nova"/>
              </a:rPr>
              <a:t>MySQL 8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Proxima Nova"/>
                <a:ea typeface="Proxima Nova"/>
                <a:cs typeface="Proxima Nova"/>
                <a:sym typeface="Proxima Nova"/>
              </a:rPr>
              <a:t>rsync, rcp setting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Proxima Nova"/>
                <a:ea typeface="Proxima Nova"/>
                <a:cs typeface="Proxima Nova"/>
                <a:sym typeface="Proxima Nova"/>
              </a:rPr>
              <a:t>Let's Encrypt SSL(HTTPS) Agent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64" name="Google Shape;364;p45"/>
          <p:cNvSpPr txBox="1"/>
          <p:nvPr>
            <p:ph idx="1" type="body"/>
          </p:nvPr>
        </p:nvSpPr>
        <p:spPr>
          <a:xfrm>
            <a:off x="3464166" y="331925"/>
            <a:ext cx="2746200" cy="621900"/>
          </a:xfrm>
          <a:prstGeom prst="rect">
            <a:avLst/>
          </a:prstGeom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ko" sz="2400"/>
              <a:t>PC (docker)</a:t>
            </a:r>
            <a:endParaRPr b="1" sz="2400"/>
          </a:p>
        </p:txBody>
      </p:sp>
      <p:sp>
        <p:nvSpPr>
          <p:cNvPr id="365" name="Google Shape;365;p45"/>
          <p:cNvSpPr txBox="1"/>
          <p:nvPr/>
        </p:nvSpPr>
        <p:spPr>
          <a:xfrm>
            <a:off x="3464050" y="957775"/>
            <a:ext cx="2746200" cy="3444000"/>
          </a:xfrm>
          <a:prstGeom prst="rect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Proxima Nova"/>
                <a:ea typeface="Proxima Nova"/>
                <a:cs typeface="Proxima Nova"/>
                <a:sym typeface="Proxima Nova"/>
              </a:rPr>
              <a:t>CentOS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Proxima Nova"/>
                <a:ea typeface="Proxima Nova"/>
                <a:cs typeface="Proxima Nova"/>
                <a:sym typeface="Proxima Nova"/>
              </a:rPr>
              <a:t>Nginx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Proxima Nova"/>
                <a:ea typeface="Proxima Nova"/>
                <a:cs typeface="Proxima Nova"/>
                <a:sym typeface="Proxima Nova"/>
              </a:rPr>
              <a:t>volta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Proxima Nova"/>
                <a:ea typeface="Proxima Nova"/>
                <a:cs typeface="Proxima Nova"/>
                <a:sym typeface="Proxima Nova"/>
              </a:rPr>
              <a:t>PM2 by volta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Proxima Nova"/>
                <a:ea typeface="Proxima Nova"/>
                <a:cs typeface="Proxima Nova"/>
                <a:sym typeface="Proxima Nova"/>
              </a:rPr>
              <a:t>Node, NPM by volta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Proxima Nova"/>
                <a:ea typeface="Proxima Nova"/>
                <a:cs typeface="Proxima Nova"/>
                <a:sym typeface="Proxima Nova"/>
              </a:rPr>
              <a:t>python3, pip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Proxima Nova"/>
                <a:ea typeface="Proxima Nova"/>
                <a:cs typeface="Proxima Nova"/>
                <a:sym typeface="Proxima Nova"/>
              </a:rPr>
              <a:t>MySQL 8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Proxima Nova"/>
                <a:ea typeface="Proxima Nova"/>
                <a:cs typeface="Proxima Nova"/>
                <a:sym typeface="Proxima Nova"/>
              </a:rPr>
              <a:t>rsync, rcp setting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66" name="Google Shape;366;p45"/>
          <p:cNvSpPr txBox="1"/>
          <p:nvPr>
            <p:ph idx="1" type="body"/>
          </p:nvPr>
        </p:nvSpPr>
        <p:spPr>
          <a:xfrm>
            <a:off x="6314139" y="331925"/>
            <a:ext cx="2715600" cy="621900"/>
          </a:xfrm>
          <a:prstGeom prst="rect">
            <a:avLst/>
          </a:prstGeom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ko" sz="2400"/>
              <a:t>PC (host)</a:t>
            </a:r>
            <a:endParaRPr b="1" sz="2400"/>
          </a:p>
        </p:txBody>
      </p:sp>
      <p:sp>
        <p:nvSpPr>
          <p:cNvPr id="367" name="Google Shape;367;p45"/>
          <p:cNvSpPr txBox="1"/>
          <p:nvPr/>
        </p:nvSpPr>
        <p:spPr>
          <a:xfrm>
            <a:off x="6314025" y="957775"/>
            <a:ext cx="2715600" cy="3444000"/>
          </a:xfrm>
          <a:prstGeom prst="rect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Proxima Nova"/>
                <a:ea typeface="Proxima Nova"/>
                <a:cs typeface="Proxima Nova"/>
                <a:sym typeface="Proxima Nova"/>
              </a:rPr>
              <a:t>VSCode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Proxima Nova"/>
                <a:ea typeface="Proxima Nova"/>
                <a:cs typeface="Proxima Nova"/>
                <a:sym typeface="Proxima Nova"/>
              </a:rPr>
              <a:t>MySQL Workbench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Proxima Nova"/>
                <a:ea typeface="Proxima Nova"/>
                <a:cs typeface="Proxima Nova"/>
                <a:sym typeface="Proxima Nova"/>
              </a:rPr>
              <a:t>Git Client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46"/>
          <p:cNvSpPr txBox="1"/>
          <p:nvPr>
            <p:ph idx="4294967295" type="title"/>
          </p:nvPr>
        </p:nvSpPr>
        <p:spPr>
          <a:xfrm>
            <a:off x="159300" y="216425"/>
            <a:ext cx="8520600" cy="72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What's </a:t>
            </a:r>
            <a:r>
              <a:rPr b="1" lang="ko" u="sng">
                <a:solidFill>
                  <a:schemeClr val="hlink"/>
                </a:solidFill>
                <a:hlinkClick r:id="rId3"/>
              </a:rPr>
              <a:t>YUM</a:t>
            </a:r>
            <a:r>
              <a:rPr b="1" lang="ko"/>
              <a:t> (Yellodog Updater, Modified)</a:t>
            </a:r>
            <a:endParaRPr b="1"/>
          </a:p>
        </p:txBody>
      </p:sp>
      <p:sp>
        <p:nvSpPr>
          <p:cNvPr id="373" name="Google Shape;373;p46"/>
          <p:cNvSpPr txBox="1"/>
          <p:nvPr>
            <p:ph idx="4294967295" type="body"/>
          </p:nvPr>
        </p:nvSpPr>
        <p:spPr>
          <a:xfrm>
            <a:off x="567325" y="943925"/>
            <a:ext cx="8476500" cy="396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700">
                <a:latin typeface="Source Code Pro"/>
                <a:ea typeface="Source Code Pro"/>
                <a:cs typeface="Source Code Pro"/>
                <a:sym typeface="Source Code Pro"/>
              </a:rPr>
              <a:t>레드햇 계열 리눅스 배포판에서 사용하는 프로그램(패키지) 설치 및 관리 도구</a:t>
            </a:r>
            <a:endParaRPr b="1" sz="17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ko" sz="1700">
                <a:latin typeface="Source Code Pro"/>
                <a:ea typeface="Source Code Pro"/>
                <a:cs typeface="Source Code Pro"/>
                <a:sym typeface="Source Code Pro"/>
              </a:rPr>
              <a:t>RPM의 Package Dependancy 개선</a:t>
            </a:r>
            <a:endParaRPr b="1" sz="17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700"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$패키지설치&gt; yum </a:t>
            </a:r>
            <a:r>
              <a:rPr b="1" lang="ko" sz="1700">
                <a:latin typeface="Source Code Pro"/>
                <a:ea typeface="Source Code Pro"/>
                <a:cs typeface="Source Code Pro"/>
                <a:sym typeface="Source Code Pro"/>
              </a:rPr>
              <a:t>install</a:t>
            </a:r>
            <a:r>
              <a:rPr lang="ko" sz="1700"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 &lt;package&gt;</a:t>
            </a:r>
            <a:endParaRPr sz="1700"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700"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$패키지삭제&gt; yum </a:t>
            </a:r>
            <a:r>
              <a:rPr b="1" lang="ko" sz="1700">
                <a:latin typeface="Source Code Pro"/>
                <a:ea typeface="Source Code Pro"/>
                <a:cs typeface="Source Code Pro"/>
                <a:sym typeface="Source Code Pro"/>
              </a:rPr>
              <a:t>remove</a:t>
            </a:r>
            <a:r>
              <a:rPr lang="ko" sz="1700"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 </a:t>
            </a:r>
            <a:r>
              <a:rPr lang="ko" sz="1700"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&lt;package&gt;</a:t>
            </a:r>
            <a:endParaRPr sz="1700"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700"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$패키지업그레이드&gt; yum </a:t>
            </a:r>
            <a:r>
              <a:rPr b="1" lang="ko" sz="1700">
                <a:latin typeface="Source Code Pro"/>
                <a:ea typeface="Source Code Pro"/>
                <a:cs typeface="Source Code Pro"/>
                <a:sym typeface="Source Code Pro"/>
              </a:rPr>
              <a:t>update</a:t>
            </a:r>
            <a:r>
              <a:rPr lang="ko" sz="1700"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 </a:t>
            </a:r>
            <a:r>
              <a:rPr lang="ko" sz="1700"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&lt;package&gt;</a:t>
            </a:r>
            <a:endParaRPr sz="1700"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700"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$패키지조회&gt; yum </a:t>
            </a:r>
            <a:r>
              <a:rPr b="1" lang="ko" sz="1700">
                <a:latin typeface="Source Code Pro"/>
                <a:ea typeface="Source Code Pro"/>
                <a:cs typeface="Source Code Pro"/>
                <a:sym typeface="Source Code Pro"/>
              </a:rPr>
              <a:t>search</a:t>
            </a:r>
            <a:r>
              <a:rPr lang="ko" sz="1700"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 </a:t>
            </a:r>
            <a:r>
              <a:rPr lang="ko" sz="1700"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&lt;package&gt;</a:t>
            </a:r>
            <a:endParaRPr sz="1700"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700"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$패키지목록&gt; yum </a:t>
            </a:r>
            <a:r>
              <a:rPr b="1" lang="ko" sz="1700">
                <a:latin typeface="Source Code Pro"/>
                <a:ea typeface="Source Code Pro"/>
                <a:cs typeface="Source Code Pro"/>
                <a:sym typeface="Source Code Pro"/>
              </a:rPr>
              <a:t>list</a:t>
            </a:r>
            <a:r>
              <a:rPr lang="ko" sz="1700"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 </a:t>
            </a:r>
            <a:r>
              <a:rPr lang="ko" sz="1700"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&lt;package&gt;</a:t>
            </a:r>
            <a:endParaRPr sz="1700"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700"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ref. yum 데이터베이스 동기화 업데이트 : </a:t>
            </a:r>
            <a:r>
              <a:rPr b="1" lang="ko" sz="1700">
                <a:latin typeface="Source Code Pro"/>
                <a:ea typeface="Source Code Pro"/>
                <a:cs typeface="Source Code Pro"/>
                <a:sym typeface="Source Code Pro"/>
              </a:rPr>
              <a:t>yum update</a:t>
            </a:r>
            <a:endParaRPr b="1" sz="17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700"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</p:txBody>
      </p:sp>
      <p:sp>
        <p:nvSpPr>
          <p:cNvPr id="374" name="Google Shape;374;p46"/>
          <p:cNvSpPr txBox="1"/>
          <p:nvPr>
            <p:ph idx="4294967295" type="body"/>
          </p:nvPr>
        </p:nvSpPr>
        <p:spPr>
          <a:xfrm>
            <a:off x="6674450" y="1688075"/>
            <a:ext cx="2232300" cy="1570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latin typeface="Source Code Pro"/>
                <a:ea typeface="Source Code Pro"/>
                <a:cs typeface="Source Code Pro"/>
                <a:sym typeface="Source Code Pro"/>
              </a:rPr>
              <a:t># cf.</a:t>
            </a:r>
            <a:endParaRPr b="1" sz="12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200"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ubuntu's </a:t>
            </a:r>
            <a:r>
              <a:rPr b="1" lang="ko" sz="1200">
                <a:latin typeface="Source Code Pro"/>
                <a:ea typeface="Source Code Pro"/>
                <a:cs typeface="Source Code Pro"/>
                <a:sym typeface="Source Code Pro"/>
              </a:rPr>
              <a:t>apt-get</a:t>
            </a:r>
            <a:endParaRPr b="1" sz="12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200"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node's </a:t>
            </a:r>
            <a:r>
              <a:rPr b="1" lang="ko" sz="1200">
                <a:latin typeface="Source Code Pro"/>
                <a:ea typeface="Source Code Pro"/>
                <a:cs typeface="Source Code Pro"/>
                <a:sym typeface="Source Code Pro"/>
              </a:rPr>
              <a:t>npm</a:t>
            </a:r>
            <a:endParaRPr b="1" sz="12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ko" sz="1200"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python's </a:t>
            </a:r>
            <a:r>
              <a:rPr b="1" lang="ko" sz="1200">
                <a:latin typeface="Source Code Pro"/>
                <a:ea typeface="Source Code Pro"/>
                <a:cs typeface="Source Code Pro"/>
                <a:sym typeface="Source Code Pro"/>
              </a:rPr>
              <a:t>pip</a:t>
            </a:r>
            <a:endParaRPr b="1" sz="12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47"/>
          <p:cNvSpPr txBox="1"/>
          <p:nvPr>
            <p:ph idx="4294967295" type="title"/>
          </p:nvPr>
        </p:nvSpPr>
        <p:spPr>
          <a:xfrm>
            <a:off x="1593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Install NginX</a:t>
            </a:r>
            <a:endParaRPr b="1"/>
          </a:p>
        </p:txBody>
      </p:sp>
      <p:sp>
        <p:nvSpPr>
          <p:cNvPr id="380" name="Google Shape;380;p47"/>
          <p:cNvSpPr txBox="1"/>
          <p:nvPr>
            <p:ph idx="4294967295" type="body"/>
          </p:nvPr>
        </p:nvSpPr>
        <p:spPr>
          <a:xfrm>
            <a:off x="567325" y="478325"/>
            <a:ext cx="5726700" cy="432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ko" sz="1700"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yum 외부 저장소(repository) 추가</a:t>
            </a:r>
            <a:br>
              <a:rPr lang="ko" sz="1700">
                <a:latin typeface="Source Code Pro Medium"/>
                <a:ea typeface="Source Code Pro Medium"/>
                <a:cs typeface="Source Code Pro Medium"/>
                <a:sym typeface="Source Code Pro Medium"/>
              </a:rPr>
            </a:br>
            <a:r>
              <a:rPr lang="ko" sz="1700"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mydeal&gt; </a:t>
            </a:r>
            <a:r>
              <a:rPr b="1" lang="ko" sz="1700">
                <a:latin typeface="Source Code Pro"/>
                <a:ea typeface="Source Code Pro"/>
                <a:cs typeface="Source Code Pro"/>
                <a:sym typeface="Source Code Pro"/>
              </a:rPr>
              <a:t>vi /etc/yum.repos.d/nginx.repo</a:t>
            </a:r>
            <a:br>
              <a:rPr b="1" lang="ko" sz="1700">
                <a:latin typeface="Source Code Pro"/>
                <a:ea typeface="Source Code Pro"/>
                <a:cs typeface="Source Code Pro"/>
                <a:sym typeface="Source Code Pro"/>
              </a:rPr>
            </a:br>
            <a:endParaRPr sz="1700"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  <a:p>
            <a:pPr indent="-33655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Font typeface="Source Code Pro Medium"/>
              <a:buAutoNum type="arabicPeriod"/>
            </a:pPr>
            <a:r>
              <a:rPr lang="ko" sz="1700"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install by using YUM</a:t>
            </a:r>
            <a:br>
              <a:rPr lang="ko" sz="1700">
                <a:latin typeface="Source Code Pro Medium"/>
                <a:ea typeface="Source Code Pro Medium"/>
                <a:cs typeface="Source Code Pro Medium"/>
                <a:sym typeface="Source Code Pro Medium"/>
              </a:rPr>
            </a:br>
            <a:r>
              <a:rPr lang="ko" sz="1700"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mydeal&gt; </a:t>
            </a:r>
            <a:r>
              <a:rPr b="1" lang="ko" sz="1700">
                <a:latin typeface="Source Code Pro"/>
                <a:ea typeface="Source Code Pro"/>
                <a:cs typeface="Source Code Pro"/>
                <a:sym typeface="Source Code Pro"/>
              </a:rPr>
              <a:t>yum install nginx -y</a:t>
            </a:r>
            <a:br>
              <a:rPr lang="ko" sz="1700">
                <a:latin typeface="Source Code Pro Medium"/>
                <a:ea typeface="Source Code Pro Medium"/>
                <a:cs typeface="Source Code Pro Medium"/>
                <a:sym typeface="Source Code Pro Medium"/>
              </a:rPr>
            </a:br>
            <a:endParaRPr sz="1700"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  <a:p>
            <a:pPr indent="-33655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Font typeface="Source Code Pro Medium"/>
              <a:buAutoNum type="arabicPeriod"/>
            </a:pPr>
            <a:r>
              <a:rPr lang="ko" sz="1700"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start &amp; stop</a:t>
            </a:r>
            <a:br>
              <a:rPr lang="ko" sz="1700">
                <a:latin typeface="Source Code Pro Medium"/>
                <a:ea typeface="Source Code Pro Medium"/>
                <a:cs typeface="Source Code Pro Medium"/>
                <a:sym typeface="Source Code Pro Medium"/>
              </a:rPr>
            </a:br>
            <a:r>
              <a:rPr lang="ko" sz="1700"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mydeal&gt; </a:t>
            </a:r>
            <a:r>
              <a:rPr b="1" lang="ko" sz="1700">
                <a:latin typeface="Source Code Pro"/>
                <a:ea typeface="Source Code Pro"/>
                <a:cs typeface="Source Code Pro"/>
                <a:sym typeface="Source Code Pro"/>
              </a:rPr>
              <a:t>nginx</a:t>
            </a:r>
            <a:br>
              <a:rPr b="1" lang="ko" sz="1700"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ko" sz="1700"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mydeal&gt; </a:t>
            </a:r>
            <a:r>
              <a:rPr b="1" lang="ko" sz="1700">
                <a:latin typeface="Source Code Pro"/>
                <a:ea typeface="Source Code Pro"/>
                <a:cs typeface="Source Code Pro"/>
                <a:sym typeface="Source Code Pro"/>
              </a:rPr>
              <a:t>nginx -s stop</a:t>
            </a:r>
            <a:br>
              <a:rPr lang="ko" sz="1700">
                <a:latin typeface="Source Code Pro Medium"/>
                <a:ea typeface="Source Code Pro Medium"/>
                <a:cs typeface="Source Code Pro Medium"/>
                <a:sym typeface="Source Code Pro Medium"/>
              </a:rPr>
            </a:br>
            <a:endParaRPr sz="1700"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  <a:p>
            <a:pPr indent="-33655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Font typeface="Source Code Pro Medium"/>
              <a:buAutoNum type="arabicPeriod"/>
            </a:pPr>
            <a:r>
              <a:rPr lang="ko" sz="1700"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process 확인</a:t>
            </a:r>
            <a:br>
              <a:rPr lang="ko" sz="1700">
                <a:latin typeface="Source Code Pro Medium"/>
                <a:ea typeface="Source Code Pro Medium"/>
                <a:cs typeface="Source Code Pro Medium"/>
                <a:sym typeface="Source Code Pro Medium"/>
              </a:rPr>
            </a:br>
            <a:r>
              <a:rPr lang="ko" sz="1700"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mydeal&gt; </a:t>
            </a:r>
            <a:r>
              <a:rPr b="1" lang="ko" sz="1700">
                <a:latin typeface="Source Code Pro"/>
                <a:ea typeface="Source Code Pro"/>
                <a:cs typeface="Source Code Pro"/>
                <a:sym typeface="Source Code Pro"/>
              </a:rPr>
              <a:t>ps -ef | grep nginx</a:t>
            </a:r>
            <a:br>
              <a:rPr lang="ko" sz="1700">
                <a:latin typeface="Source Code Pro Medium"/>
                <a:ea typeface="Source Code Pro Medium"/>
                <a:cs typeface="Source Code Pro Medium"/>
                <a:sym typeface="Source Code Pro Medium"/>
              </a:rPr>
            </a:br>
            <a:endParaRPr sz="1700"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  <a:p>
            <a:pPr indent="-33655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Font typeface="Source Code Pro Medium"/>
              <a:buAutoNum type="arabicPeriod"/>
            </a:pPr>
            <a:r>
              <a:rPr lang="ko" sz="1700"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service 등록</a:t>
            </a:r>
            <a:br>
              <a:rPr lang="ko" sz="1700">
                <a:latin typeface="Source Code Pro Medium"/>
                <a:ea typeface="Source Code Pro Medium"/>
                <a:cs typeface="Source Code Pro Medium"/>
                <a:sym typeface="Source Code Pro Medium"/>
              </a:rPr>
            </a:br>
            <a:r>
              <a:rPr lang="ko" sz="1700"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mydeal&gt; </a:t>
            </a:r>
            <a:r>
              <a:rPr b="1" lang="ko" sz="1700">
                <a:latin typeface="Source Code Pro"/>
                <a:ea typeface="Source Code Pro"/>
                <a:cs typeface="Source Code Pro"/>
                <a:sym typeface="Source Code Pro"/>
              </a:rPr>
              <a:t>systemctl start nginx</a:t>
            </a:r>
            <a:br>
              <a:rPr lang="ko" sz="1700">
                <a:latin typeface="Source Code Pro Medium"/>
                <a:ea typeface="Source Code Pro Medium"/>
                <a:cs typeface="Source Code Pro Medium"/>
                <a:sym typeface="Source Code Pro Medium"/>
              </a:rPr>
            </a:br>
            <a:r>
              <a:rPr lang="ko" sz="1700"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mydeal&gt; </a:t>
            </a:r>
            <a:r>
              <a:rPr b="1" lang="ko" sz="1700">
                <a:latin typeface="Source Code Pro"/>
                <a:ea typeface="Source Code Pro"/>
                <a:cs typeface="Source Code Pro"/>
                <a:sym typeface="Source Code Pro"/>
              </a:rPr>
              <a:t>systemctl enable nginx</a:t>
            </a:r>
            <a:br>
              <a:rPr b="1" lang="ko" sz="1700"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ko" sz="1700"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mydeal&gt; </a:t>
            </a:r>
            <a:r>
              <a:rPr b="1" lang="ko" sz="1700">
                <a:latin typeface="Source Code Pro"/>
                <a:ea typeface="Source Code Pro"/>
                <a:cs typeface="Source Code Pro"/>
                <a:sym typeface="Source Code Pro"/>
              </a:rPr>
              <a:t>systemctl stop nginx</a:t>
            </a:r>
            <a:endParaRPr b="1" sz="17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381" name="Google Shape;381;p47"/>
          <p:cNvSpPr txBox="1"/>
          <p:nvPr>
            <p:ph idx="4294967295" type="body"/>
          </p:nvPr>
        </p:nvSpPr>
        <p:spPr>
          <a:xfrm>
            <a:off x="6674450" y="38375"/>
            <a:ext cx="2232300" cy="2144100"/>
          </a:xfrm>
          <a:prstGeom prst="rect">
            <a:avLst/>
          </a:prstGeom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[nginx]</a:t>
            </a:r>
            <a:endParaRPr sz="1200"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  <a:p>
            <a:pPr indent="0" lvl="0" marL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200"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name=nginx repo</a:t>
            </a:r>
            <a:endParaRPr sz="1200"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  <a:p>
            <a:pPr indent="0" lvl="0" marL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200"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baseurl=http://nginx.org/packages/centos/7/$basearch/</a:t>
            </a:r>
            <a:endParaRPr sz="1200"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  <a:p>
            <a:pPr indent="0" lvl="0" marL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200"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gpgcheck=0</a:t>
            </a:r>
            <a:endParaRPr sz="1200"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  <a:p>
            <a:pPr indent="0" lvl="0" marL="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ko" sz="1200"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enabled=1</a:t>
            </a:r>
            <a:endParaRPr sz="1200"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</p:txBody>
      </p:sp>
      <p:sp>
        <p:nvSpPr>
          <p:cNvPr id="382" name="Google Shape;382;p47"/>
          <p:cNvSpPr txBox="1"/>
          <p:nvPr>
            <p:ph idx="4294967295" type="body"/>
          </p:nvPr>
        </p:nvSpPr>
        <p:spPr>
          <a:xfrm>
            <a:off x="6674450" y="3897875"/>
            <a:ext cx="2232300" cy="1202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latin typeface="Source Code Pro"/>
                <a:ea typeface="Source Code Pro"/>
                <a:cs typeface="Source Code Pro"/>
                <a:sym typeface="Source Code Pro"/>
              </a:rPr>
              <a:t># 그 외 명령어들</a:t>
            </a:r>
            <a:endParaRPr b="1" sz="12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200"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$&gt; nginx -t</a:t>
            </a:r>
            <a:endParaRPr sz="1200"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ko" sz="1200"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$&gt; nginx -s reload</a:t>
            </a:r>
            <a:endParaRPr sz="1200"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</p:txBody>
      </p:sp>
      <p:cxnSp>
        <p:nvCxnSpPr>
          <p:cNvPr id="383" name="Google Shape;383;p47"/>
          <p:cNvCxnSpPr/>
          <p:nvPr/>
        </p:nvCxnSpPr>
        <p:spPr>
          <a:xfrm rot="-5400000">
            <a:off x="6056951" y="396975"/>
            <a:ext cx="621000" cy="6141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84" name="Google Shape;384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02850" y="2307152"/>
            <a:ext cx="3536351" cy="1529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85" name="Google Shape;385;p47"/>
          <p:cNvSpPr/>
          <p:nvPr/>
        </p:nvSpPr>
        <p:spPr>
          <a:xfrm>
            <a:off x="6323184" y="2245547"/>
            <a:ext cx="948000" cy="3387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48"/>
          <p:cNvSpPr txBox="1"/>
          <p:nvPr>
            <p:ph type="title"/>
          </p:nvPr>
        </p:nvSpPr>
        <p:spPr>
          <a:xfrm>
            <a:off x="385125" y="1614025"/>
            <a:ext cx="8520600" cy="154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0">
                <a:solidFill>
                  <a:srgbClr val="FF0000"/>
                </a:solidFill>
              </a:rPr>
              <a:t>                       설치</a:t>
            </a:r>
            <a:endParaRPr sz="5000"/>
          </a:p>
        </p:txBody>
      </p:sp>
      <p:sp>
        <p:nvSpPr>
          <p:cNvPr id="391" name="Google Shape;391;p48"/>
          <p:cNvSpPr txBox="1"/>
          <p:nvPr/>
        </p:nvSpPr>
        <p:spPr>
          <a:xfrm>
            <a:off x="158525" y="225275"/>
            <a:ext cx="2624700" cy="901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5000">
                <a:solidFill>
                  <a:srgbClr val="FF0000"/>
                </a:solidFill>
                <a:latin typeface="Impact"/>
                <a:ea typeface="Impact"/>
                <a:cs typeface="Impact"/>
                <a:sym typeface="Impact"/>
              </a:rPr>
              <a:t>제 3 - 2 강</a:t>
            </a:r>
            <a:endParaRPr b="1" sz="5000">
              <a:solidFill>
                <a:srgbClr val="FF0000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392" name="Google Shape;392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19800" y="86900"/>
            <a:ext cx="2952750" cy="49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46750" y="2421600"/>
            <a:ext cx="2317825" cy="231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84450" y="3210825"/>
            <a:ext cx="2593149" cy="656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p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9224" y="1612877"/>
            <a:ext cx="2317826" cy="2133724"/>
          </a:xfrm>
          <a:prstGeom prst="rect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96" name="Google Shape;396;p4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946200" y="1614025"/>
            <a:ext cx="3223776" cy="16119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49"/>
          <p:cNvSpPr txBox="1"/>
          <p:nvPr>
            <p:ph idx="4294967295" type="title"/>
          </p:nvPr>
        </p:nvSpPr>
        <p:spPr>
          <a:xfrm>
            <a:off x="159300" y="521225"/>
            <a:ext cx="8520600" cy="72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Set up the Node.js</a:t>
            </a:r>
            <a:endParaRPr b="1"/>
          </a:p>
        </p:txBody>
      </p:sp>
      <p:sp>
        <p:nvSpPr>
          <p:cNvPr id="402" name="Google Shape;402;p49"/>
          <p:cNvSpPr txBox="1"/>
          <p:nvPr>
            <p:ph idx="4294967295" type="body"/>
          </p:nvPr>
        </p:nvSpPr>
        <p:spPr>
          <a:xfrm>
            <a:off x="567325" y="1248725"/>
            <a:ext cx="8476500" cy="354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Install </a:t>
            </a:r>
            <a:r>
              <a:rPr b="1" lang="ko" sz="2300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volta</a:t>
            </a:r>
            <a:r>
              <a:rPr lang="ko" sz="1200"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                                       </a:t>
            </a:r>
            <a:r>
              <a:rPr lang="ko" sz="1900"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cf. </a:t>
            </a:r>
            <a:r>
              <a:rPr lang="ko" sz="1900" u="sng">
                <a:solidFill>
                  <a:schemeClr val="hlink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  <a:hlinkClick r:id="rId4"/>
              </a:rPr>
              <a:t>Why volta?</a:t>
            </a:r>
            <a:endParaRPr sz="1900"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700"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Install </a:t>
            </a:r>
            <a:r>
              <a:rPr b="1" lang="ko" sz="2300" u="sng">
                <a:solidFill>
                  <a:schemeClr val="accent5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Node</a:t>
            </a:r>
            <a:r>
              <a:rPr lang="ko" sz="1700"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 by volta</a:t>
            </a:r>
            <a:endParaRPr sz="1700"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ko" sz="1700"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Install </a:t>
            </a:r>
            <a:r>
              <a:rPr b="1" lang="ko" sz="2300" u="sng">
                <a:solidFill>
                  <a:schemeClr val="hlink"/>
                </a:solidFill>
                <a:latin typeface="Source Code Pro"/>
                <a:ea typeface="Source Code Pro"/>
                <a:cs typeface="Source Code Pro"/>
                <a:sym typeface="Source Code Pro"/>
                <a:hlinkClick r:id="rId6"/>
              </a:rPr>
              <a:t>PM2</a:t>
            </a:r>
            <a:r>
              <a:rPr lang="ko" sz="1700"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 by volta</a:t>
            </a:r>
            <a:endParaRPr sz="1700"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</p:txBody>
      </p:sp>
      <p:pic>
        <p:nvPicPr>
          <p:cNvPr id="403" name="Google Shape;403;p4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884525" y="2243825"/>
            <a:ext cx="5259475" cy="2508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8" name="Google Shape;408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74" y="884445"/>
            <a:ext cx="4015800" cy="1463275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Google Shape;409;p50"/>
          <p:cNvSpPr txBox="1"/>
          <p:nvPr>
            <p:ph idx="4294967295" type="title"/>
          </p:nvPr>
        </p:nvSpPr>
        <p:spPr>
          <a:xfrm>
            <a:off x="1593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Install </a:t>
            </a:r>
            <a:r>
              <a:rPr b="1" lang="ko" u="sng">
                <a:solidFill>
                  <a:schemeClr val="hlink"/>
                </a:solidFill>
                <a:hlinkClick r:id="rId4"/>
              </a:rPr>
              <a:t>volta</a:t>
            </a:r>
            <a:r>
              <a:rPr b="1" lang="ko"/>
              <a:t> </a:t>
            </a:r>
            <a:r>
              <a:rPr lang="ko"/>
              <a:t>for Node &amp; PM2</a:t>
            </a:r>
            <a:endParaRPr/>
          </a:p>
        </p:txBody>
      </p:sp>
      <p:sp>
        <p:nvSpPr>
          <p:cNvPr id="410" name="Google Shape;410;p50"/>
          <p:cNvSpPr txBox="1"/>
          <p:nvPr>
            <p:ph idx="4294967295" type="body"/>
          </p:nvPr>
        </p:nvSpPr>
        <p:spPr>
          <a:xfrm>
            <a:off x="567325" y="478325"/>
            <a:ext cx="6874800" cy="3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ko" sz="1700"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mydeal&gt; </a:t>
            </a:r>
            <a:r>
              <a:rPr b="1" lang="ko" sz="1700">
                <a:latin typeface="Source Code Pro"/>
                <a:ea typeface="Source Code Pro"/>
                <a:cs typeface="Source Code Pro"/>
                <a:sym typeface="Source Code Pro"/>
              </a:rPr>
              <a:t>curl </a:t>
            </a:r>
            <a:r>
              <a:rPr b="1" lang="ko" sz="1700" u="sng">
                <a:solidFill>
                  <a:schemeClr val="hlink"/>
                </a:solidFill>
                <a:latin typeface="Source Code Pro"/>
                <a:ea typeface="Source Code Pro"/>
                <a:cs typeface="Source Code Pro"/>
                <a:sym typeface="Source Code Pro"/>
                <a:hlinkClick r:id="rId5"/>
              </a:rPr>
              <a:t>https://get.volta.sh</a:t>
            </a:r>
            <a:r>
              <a:rPr b="1" lang="ko" sz="1700">
                <a:latin typeface="Source Code Pro"/>
                <a:ea typeface="Source Code Pro"/>
                <a:cs typeface="Source Code Pro"/>
                <a:sym typeface="Source Code Pro"/>
              </a:rPr>
              <a:t> | bash</a:t>
            </a:r>
            <a:br>
              <a:rPr b="1" lang="ko" sz="1700">
                <a:latin typeface="Source Code Pro"/>
                <a:ea typeface="Source Code Pro"/>
                <a:cs typeface="Source Code Pro"/>
                <a:sym typeface="Source Code Pro"/>
              </a:rPr>
            </a:br>
            <a:endParaRPr b="1" sz="17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411" name="Google Shape;411;p50"/>
          <p:cNvSpPr/>
          <p:nvPr/>
        </p:nvSpPr>
        <p:spPr>
          <a:xfrm>
            <a:off x="6130734" y="4805349"/>
            <a:ext cx="948000" cy="3387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2" name="Google Shape;412;p50"/>
          <p:cNvCxnSpPr/>
          <p:nvPr/>
        </p:nvCxnSpPr>
        <p:spPr>
          <a:xfrm>
            <a:off x="4832850" y="984475"/>
            <a:ext cx="22221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3" name="Google Shape;413;p50"/>
          <p:cNvCxnSpPr/>
          <p:nvPr/>
        </p:nvCxnSpPr>
        <p:spPr>
          <a:xfrm>
            <a:off x="4680450" y="3207624"/>
            <a:ext cx="10668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414" name="Google Shape;414;p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87" y="2234750"/>
            <a:ext cx="4295537" cy="280862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15" name="Google Shape;415;p5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787415" y="839575"/>
            <a:ext cx="5233085" cy="4324501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16" name="Google Shape;416;p50"/>
          <p:cNvSpPr/>
          <p:nvPr/>
        </p:nvSpPr>
        <p:spPr>
          <a:xfrm>
            <a:off x="1141576" y="4733450"/>
            <a:ext cx="1782900" cy="4521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51"/>
          <p:cNvSpPr txBox="1"/>
          <p:nvPr>
            <p:ph idx="4294967295" type="title"/>
          </p:nvPr>
        </p:nvSpPr>
        <p:spPr>
          <a:xfrm>
            <a:off x="1593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Install </a:t>
            </a:r>
            <a:r>
              <a:rPr b="1" lang="ko" u="sng">
                <a:solidFill>
                  <a:schemeClr val="hlink"/>
                </a:solidFill>
                <a:hlinkClick r:id="rId3"/>
              </a:rPr>
              <a:t>Node</a:t>
            </a:r>
            <a:r>
              <a:rPr b="1" lang="ko"/>
              <a:t> by volta</a:t>
            </a:r>
            <a:endParaRPr b="1"/>
          </a:p>
        </p:txBody>
      </p:sp>
      <p:sp>
        <p:nvSpPr>
          <p:cNvPr id="422" name="Google Shape;422;p51"/>
          <p:cNvSpPr txBox="1"/>
          <p:nvPr>
            <p:ph idx="4294967295" type="body"/>
          </p:nvPr>
        </p:nvSpPr>
        <p:spPr>
          <a:xfrm>
            <a:off x="567325" y="554525"/>
            <a:ext cx="6874800" cy="64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ko" sz="1700"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$mydeal&gt;</a:t>
            </a:r>
            <a:r>
              <a:rPr b="1" lang="ko" sz="1700">
                <a:latin typeface="Source Code Pro"/>
                <a:ea typeface="Source Code Pro"/>
                <a:cs typeface="Source Code Pro"/>
                <a:sym typeface="Source Code Pro"/>
              </a:rPr>
              <a:t> volta install node@14</a:t>
            </a:r>
            <a:endParaRPr b="1" sz="17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423" name="Google Shape;423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353725"/>
            <a:ext cx="4391262" cy="3637374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24" name="Google Shape;424;p51"/>
          <p:cNvSpPr/>
          <p:nvPr/>
        </p:nvSpPr>
        <p:spPr>
          <a:xfrm>
            <a:off x="629866" y="3760655"/>
            <a:ext cx="1946400" cy="9048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" name="Google Shape;425;p51"/>
          <p:cNvSpPr/>
          <p:nvPr/>
        </p:nvSpPr>
        <p:spPr>
          <a:xfrm>
            <a:off x="3503773" y="569151"/>
            <a:ext cx="1221600" cy="4521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26" name="Google Shape;426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28625" y="4444046"/>
            <a:ext cx="5753373" cy="53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5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01500" y="676625"/>
            <a:ext cx="3404326" cy="97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목차</a:t>
            </a:r>
            <a:endParaRPr b="1"/>
          </a:p>
        </p:txBody>
      </p:sp>
      <p:sp>
        <p:nvSpPr>
          <p:cNvPr id="93" name="Google Shape;93;p16"/>
          <p:cNvSpPr txBox="1"/>
          <p:nvPr>
            <p:ph idx="1" type="body"/>
          </p:nvPr>
        </p:nvSpPr>
        <p:spPr>
          <a:xfrm>
            <a:off x="1021200" y="1000075"/>
            <a:ext cx="7811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Linux 소개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ko"/>
              <a:t>Cloud Platform</a:t>
            </a:r>
            <a:r>
              <a:rPr lang="ko"/>
              <a:t> - NCP(NCloud), AWS, GCP, Gabia, KSIDC, PHPS, etc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ko"/>
              <a:t>Server Settings   </a:t>
            </a:r>
            <a:r>
              <a:rPr lang="ko"/>
              <a:t>(feat. Naver Cloud Platform)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ko"/>
              <a:t>Client Settings</a:t>
            </a:r>
            <a:r>
              <a:rPr lang="ko"/>
              <a:t>   - docker 및 개발 환경 셋팅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ko"/>
              <a:t>필수 명령어</a:t>
            </a:r>
            <a:r>
              <a:rPr lang="ko"/>
              <a:t> 및 </a:t>
            </a:r>
            <a:r>
              <a:rPr b="1" lang="ko"/>
              <a:t>Linux 구성</a:t>
            </a:r>
            <a:r>
              <a:rPr lang="ko"/>
              <a:t> (NW, Disk, etc)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ko"/>
              <a:t>Shell Script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ko"/>
              <a:t>실무에서 알면 편한(?) 기술</a:t>
            </a:r>
            <a:endParaRPr b="1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52"/>
          <p:cNvSpPr txBox="1"/>
          <p:nvPr>
            <p:ph idx="4294967295" type="title"/>
          </p:nvPr>
        </p:nvSpPr>
        <p:spPr>
          <a:xfrm>
            <a:off x="1593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Install </a:t>
            </a:r>
            <a:r>
              <a:rPr b="1" lang="ko" u="sng">
                <a:solidFill>
                  <a:schemeClr val="hlink"/>
                </a:solidFill>
                <a:hlinkClick r:id="rId3"/>
              </a:rPr>
              <a:t>PM2</a:t>
            </a:r>
            <a:r>
              <a:rPr b="1" lang="ko"/>
              <a:t> by volta</a:t>
            </a:r>
            <a:endParaRPr b="1"/>
          </a:p>
        </p:txBody>
      </p:sp>
      <p:sp>
        <p:nvSpPr>
          <p:cNvPr id="433" name="Google Shape;433;p52"/>
          <p:cNvSpPr txBox="1"/>
          <p:nvPr>
            <p:ph idx="4294967295" type="body"/>
          </p:nvPr>
        </p:nvSpPr>
        <p:spPr>
          <a:xfrm>
            <a:off x="338725" y="554525"/>
            <a:ext cx="4046400" cy="64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ko" sz="1700"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$mydeal&gt;</a:t>
            </a:r>
            <a:r>
              <a:rPr b="1" lang="ko" sz="1700">
                <a:latin typeface="Source Code Pro"/>
                <a:ea typeface="Source Code Pro"/>
                <a:cs typeface="Source Code Pro"/>
                <a:sym typeface="Source Code Pro"/>
              </a:rPr>
              <a:t> volta install pm2</a:t>
            </a:r>
            <a:endParaRPr b="1" sz="17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434" name="Google Shape;434;p52"/>
          <p:cNvSpPr/>
          <p:nvPr/>
        </p:nvSpPr>
        <p:spPr>
          <a:xfrm>
            <a:off x="3262150" y="569150"/>
            <a:ext cx="720900" cy="4521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p52"/>
          <p:cNvSpPr txBox="1"/>
          <p:nvPr>
            <p:ph idx="4294967295" type="body"/>
          </p:nvPr>
        </p:nvSpPr>
        <p:spPr>
          <a:xfrm>
            <a:off x="4358425" y="38375"/>
            <a:ext cx="4548300" cy="4940700"/>
          </a:xfrm>
          <a:prstGeom prst="rect">
            <a:avLst/>
          </a:prstGeom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$&gt; pm2 list              $&gt; pm2 ls</a:t>
            </a:r>
            <a:endParaRPr sz="1200"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  <a:p>
            <a:pPr indent="0" lvl="0" marL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200"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$&gt; pm2 start index.js </a:t>
            </a:r>
            <a:endParaRPr sz="1200"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  <a:p>
            <a:pPr indent="0" lvl="0" marL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200"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$&gt; pm2 start index.js -i 4 -- -args1 23</a:t>
            </a:r>
            <a:endParaRPr sz="1200"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  <a:p>
            <a:pPr indent="0" lvl="0" marL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200"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$&gt; pm2 start index.js -e &lt;err.log파일위치&gt; -o &lt;out.log파일위치&gt;</a:t>
            </a:r>
            <a:endParaRPr sz="1200"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  <a:p>
            <a:pPr indent="0" lvl="0" marL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200"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$&gt; pm2 --run-as-user berry start index.js</a:t>
            </a:r>
            <a:endParaRPr sz="1200"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  <a:p>
            <a:pPr indent="0" lvl="0" marL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200"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$&gt; pm2 start index.js --watch</a:t>
            </a:r>
            <a:endParaRPr sz="1200"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  <a:p>
            <a:pPr indent="0" lvl="0" marL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200"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$&gt; pm2 start index.js --name cloudserver</a:t>
            </a:r>
            <a:endParaRPr sz="1200"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  <a:p>
            <a:pPr indent="0" lvl="0" marL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200"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$&gt; pm2 monit</a:t>
            </a:r>
            <a:endParaRPr sz="1200"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  <a:p>
            <a:pPr indent="0" lvl="0" marL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200"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$&gt; pm2 describe &lt;ID-Number&gt;</a:t>
            </a:r>
            <a:endParaRPr sz="1200"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  <a:p>
            <a:pPr indent="0" lvl="0" marL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200"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$&gt; pm2 restart 0</a:t>
            </a:r>
            <a:endParaRPr sz="1200"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  <a:p>
            <a:pPr indent="0" lvl="0" marL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200"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$&gt; pm2 logs</a:t>
            </a:r>
            <a:endParaRPr sz="1200"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  <a:p>
            <a:pPr indent="0" lvl="0" marL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200"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$&gt; pm2 flush</a:t>
            </a:r>
            <a:endParaRPr sz="1200"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  <a:p>
            <a:pPr indent="0" lvl="0" marL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  <a:p>
            <a:pPr indent="0" lvl="0" marL="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200"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</p:txBody>
      </p:sp>
      <p:pic>
        <p:nvPicPr>
          <p:cNvPr id="436" name="Google Shape;436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614623"/>
            <a:ext cx="6473033" cy="45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" name="Google Shape;437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1125" y="961125"/>
            <a:ext cx="3570876" cy="365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53"/>
          <p:cNvSpPr txBox="1"/>
          <p:nvPr>
            <p:ph idx="4294967295" type="title"/>
          </p:nvPr>
        </p:nvSpPr>
        <p:spPr>
          <a:xfrm>
            <a:off x="1593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Install </a:t>
            </a:r>
            <a:r>
              <a:rPr b="1" lang="ko" u="sng">
                <a:solidFill>
                  <a:schemeClr val="hlink"/>
                </a:solidFill>
                <a:hlinkClick r:id="rId3"/>
              </a:rPr>
              <a:t>Python</a:t>
            </a:r>
            <a:r>
              <a:rPr b="1" lang="ko"/>
              <a:t>3</a:t>
            </a:r>
            <a:endParaRPr b="1"/>
          </a:p>
        </p:txBody>
      </p:sp>
      <p:sp>
        <p:nvSpPr>
          <p:cNvPr id="443" name="Google Shape;443;p53"/>
          <p:cNvSpPr txBox="1"/>
          <p:nvPr>
            <p:ph idx="4294967295" type="body"/>
          </p:nvPr>
        </p:nvSpPr>
        <p:spPr>
          <a:xfrm>
            <a:off x="567325" y="706925"/>
            <a:ext cx="5726700" cy="243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ko" sz="1700"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현재 버전 확인</a:t>
            </a:r>
            <a:br>
              <a:rPr lang="ko" sz="1700">
                <a:latin typeface="Source Code Pro Medium"/>
                <a:ea typeface="Source Code Pro Medium"/>
                <a:cs typeface="Source Code Pro Medium"/>
                <a:sym typeface="Source Code Pro Medium"/>
              </a:rPr>
            </a:br>
            <a:r>
              <a:rPr lang="ko" sz="1700"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mydeal&gt; </a:t>
            </a:r>
            <a:r>
              <a:rPr b="1" lang="ko" sz="1700">
                <a:latin typeface="Source Code Pro"/>
                <a:ea typeface="Source Code Pro"/>
                <a:cs typeface="Source Code Pro"/>
                <a:sym typeface="Source Code Pro"/>
              </a:rPr>
              <a:t>python --version</a:t>
            </a:r>
            <a:br>
              <a:rPr b="1" lang="ko" sz="1700">
                <a:latin typeface="Source Code Pro"/>
                <a:ea typeface="Source Code Pro"/>
                <a:cs typeface="Source Code Pro"/>
                <a:sym typeface="Source Code Pro"/>
              </a:rPr>
            </a:br>
            <a:endParaRPr sz="1700"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  <a:p>
            <a:pPr indent="-3365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Source Code Pro Medium"/>
              <a:buAutoNum type="arabicPeriod"/>
            </a:pPr>
            <a:r>
              <a:rPr lang="ko" sz="1700"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install python3</a:t>
            </a:r>
            <a:br>
              <a:rPr lang="ko" sz="1700">
                <a:latin typeface="Source Code Pro Medium"/>
                <a:ea typeface="Source Code Pro Medium"/>
                <a:cs typeface="Source Code Pro Medium"/>
                <a:sym typeface="Source Code Pro Medium"/>
              </a:rPr>
            </a:br>
            <a:r>
              <a:rPr lang="ko" sz="1700"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mydeal&gt; </a:t>
            </a:r>
            <a:r>
              <a:rPr b="1" lang="ko" sz="1700">
                <a:latin typeface="Source Code Pro"/>
                <a:ea typeface="Source Code Pro"/>
                <a:cs typeface="Source Code Pro"/>
                <a:sym typeface="Source Code Pro"/>
              </a:rPr>
              <a:t>yum install python3 -y</a:t>
            </a:r>
            <a:br>
              <a:rPr lang="ko" sz="1700">
                <a:latin typeface="Source Code Pro Medium"/>
                <a:ea typeface="Source Code Pro Medium"/>
                <a:cs typeface="Source Code Pro Medium"/>
                <a:sym typeface="Source Code Pro Medium"/>
              </a:rPr>
            </a:br>
            <a:endParaRPr sz="1700"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  <a:p>
            <a:pPr indent="-3365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Source Code Pro Medium"/>
              <a:buAutoNum type="arabicPeriod"/>
            </a:pPr>
            <a:r>
              <a:rPr lang="ko" sz="1700"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python3 확인</a:t>
            </a:r>
            <a:br>
              <a:rPr lang="ko" sz="1700">
                <a:latin typeface="Source Code Pro Medium"/>
                <a:ea typeface="Source Code Pro Medium"/>
                <a:cs typeface="Source Code Pro Medium"/>
                <a:sym typeface="Source Code Pro Medium"/>
              </a:rPr>
            </a:br>
            <a:r>
              <a:rPr lang="ko" sz="1700"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mydeal&gt; </a:t>
            </a:r>
            <a:r>
              <a:rPr b="1" lang="ko" sz="1700">
                <a:latin typeface="Source Code Pro"/>
                <a:ea typeface="Source Code Pro"/>
                <a:cs typeface="Source Code Pro"/>
                <a:sym typeface="Source Code Pro"/>
              </a:rPr>
              <a:t>python3 --version</a:t>
            </a:r>
            <a:br>
              <a:rPr b="1" lang="ko" sz="1700">
                <a:latin typeface="Source Code Pro"/>
                <a:ea typeface="Source Code Pro"/>
                <a:cs typeface="Source Code Pro"/>
                <a:sym typeface="Source Code Pro"/>
              </a:rPr>
            </a:br>
            <a:endParaRPr b="1" sz="17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444" name="Google Shape;444;p53"/>
          <p:cNvSpPr/>
          <p:nvPr/>
        </p:nvSpPr>
        <p:spPr>
          <a:xfrm>
            <a:off x="3593324" y="1798350"/>
            <a:ext cx="1078800" cy="3387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45" name="Google Shape;445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6550" y="3045075"/>
            <a:ext cx="4397606" cy="169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6" name="Google Shape;446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95397" y="828675"/>
            <a:ext cx="3848553" cy="46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1" name="Google Shape;451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9850" y="797750"/>
            <a:ext cx="6393068" cy="2876875"/>
          </a:xfrm>
          <a:prstGeom prst="rect">
            <a:avLst/>
          </a:prstGeom>
          <a:noFill/>
          <a:ln>
            <a:noFill/>
          </a:ln>
        </p:spPr>
      </p:pic>
      <p:sp>
        <p:nvSpPr>
          <p:cNvPr id="452" name="Google Shape;452;p54"/>
          <p:cNvSpPr txBox="1"/>
          <p:nvPr>
            <p:ph type="title"/>
          </p:nvPr>
        </p:nvSpPr>
        <p:spPr>
          <a:xfrm>
            <a:off x="4125" y="1614025"/>
            <a:ext cx="8520600" cy="154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0">
                <a:solidFill>
                  <a:srgbClr val="4A86E8"/>
                </a:solidFill>
              </a:rPr>
              <a:t>                            설치</a:t>
            </a:r>
            <a:endParaRPr sz="5000">
              <a:solidFill>
                <a:srgbClr val="4A86E8"/>
              </a:solidFill>
            </a:endParaRPr>
          </a:p>
        </p:txBody>
      </p:sp>
      <p:sp>
        <p:nvSpPr>
          <p:cNvPr id="453" name="Google Shape;453;p54"/>
          <p:cNvSpPr txBox="1"/>
          <p:nvPr/>
        </p:nvSpPr>
        <p:spPr>
          <a:xfrm>
            <a:off x="158525" y="225275"/>
            <a:ext cx="2624700" cy="901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5000">
                <a:solidFill>
                  <a:srgbClr val="FF0000"/>
                </a:solidFill>
                <a:latin typeface="Impact"/>
                <a:ea typeface="Impact"/>
                <a:cs typeface="Impact"/>
                <a:sym typeface="Impact"/>
              </a:rPr>
              <a:t>제 3 - 3 강</a:t>
            </a:r>
            <a:endParaRPr b="1" sz="5000">
              <a:solidFill>
                <a:srgbClr val="FF0000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454" name="Google Shape;454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19800" y="86900"/>
            <a:ext cx="2952750" cy="49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5" name="Google Shape;455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46750" y="2421600"/>
            <a:ext cx="2317825" cy="231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6" name="Google Shape;456;p5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74850" y="4049025"/>
            <a:ext cx="2593149" cy="656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55"/>
          <p:cNvSpPr txBox="1"/>
          <p:nvPr>
            <p:ph idx="4294967295" type="title"/>
          </p:nvPr>
        </p:nvSpPr>
        <p:spPr>
          <a:xfrm>
            <a:off x="1593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u="sng">
                <a:solidFill>
                  <a:schemeClr val="hlink"/>
                </a:solidFill>
                <a:hlinkClick r:id="rId3"/>
              </a:rPr>
              <a:t>Download MySQL</a:t>
            </a:r>
            <a:r>
              <a:rPr b="1" lang="ko"/>
              <a:t> 8</a:t>
            </a:r>
            <a:endParaRPr b="1"/>
          </a:p>
        </p:txBody>
      </p:sp>
      <p:pic>
        <p:nvPicPr>
          <p:cNvPr id="462" name="Google Shape;462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5126" y="560525"/>
            <a:ext cx="5813625" cy="4430576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63" name="Google Shape;463;p55"/>
          <p:cNvSpPr/>
          <p:nvPr/>
        </p:nvSpPr>
        <p:spPr>
          <a:xfrm>
            <a:off x="5955524" y="3703350"/>
            <a:ext cx="1078800" cy="3387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4" name="Google Shape;464;p55"/>
          <p:cNvSpPr/>
          <p:nvPr/>
        </p:nvSpPr>
        <p:spPr>
          <a:xfrm>
            <a:off x="1154926" y="3703350"/>
            <a:ext cx="2362500" cy="5349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" name="Google Shape;465;p55"/>
          <p:cNvSpPr/>
          <p:nvPr/>
        </p:nvSpPr>
        <p:spPr>
          <a:xfrm>
            <a:off x="2069325" y="1569750"/>
            <a:ext cx="1908600" cy="5349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66" name="Google Shape;466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28974" y="177900"/>
            <a:ext cx="3260927" cy="3341199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56"/>
          <p:cNvSpPr txBox="1"/>
          <p:nvPr>
            <p:ph idx="4294967295" type="title"/>
          </p:nvPr>
        </p:nvSpPr>
        <p:spPr>
          <a:xfrm>
            <a:off x="1593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Install MySQL Server by local repository</a:t>
            </a:r>
            <a:endParaRPr b="1"/>
          </a:p>
        </p:txBody>
      </p:sp>
      <p:sp>
        <p:nvSpPr>
          <p:cNvPr id="472" name="Google Shape;472;p56"/>
          <p:cNvSpPr txBox="1"/>
          <p:nvPr>
            <p:ph idx="4294967295" type="body"/>
          </p:nvPr>
        </p:nvSpPr>
        <p:spPr>
          <a:xfrm>
            <a:off x="567325" y="554525"/>
            <a:ext cx="6000300" cy="860400"/>
          </a:xfrm>
          <a:prstGeom prst="rect">
            <a:avLst/>
          </a:prstGeom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ko" sz="1700"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#내</a:t>
            </a:r>
            <a:r>
              <a:rPr lang="ko" sz="1700"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부저장소(local repository) 구성 및 설치</a:t>
            </a:r>
            <a:br>
              <a:rPr lang="ko" sz="1000">
                <a:latin typeface="Source Code Pro Medium"/>
                <a:ea typeface="Source Code Pro Medium"/>
                <a:cs typeface="Source Code Pro Medium"/>
                <a:sym typeface="Source Code Pro Medium"/>
              </a:rPr>
            </a:br>
            <a:br>
              <a:rPr lang="ko" sz="1000">
                <a:latin typeface="Source Code Pro Medium"/>
                <a:ea typeface="Source Code Pro Medium"/>
                <a:cs typeface="Source Code Pro Medium"/>
                <a:sym typeface="Source Code Pro Medium"/>
              </a:rPr>
            </a:br>
            <a:r>
              <a:rPr lang="ko" sz="1700"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$mydeal&gt; </a:t>
            </a:r>
            <a:r>
              <a:rPr b="1" lang="ko" sz="1700">
                <a:latin typeface="Source Code Pro"/>
                <a:ea typeface="Source Code Pro"/>
                <a:cs typeface="Source Code Pro"/>
                <a:sym typeface="Source Code Pro"/>
              </a:rPr>
              <a:t>yum localinstall &lt;복사한 링크 주소&gt;</a:t>
            </a:r>
            <a:endParaRPr b="1" sz="1400">
              <a:solidFill>
                <a:srgbClr val="999999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grpSp>
        <p:nvGrpSpPr>
          <p:cNvPr id="473" name="Google Shape;473;p56"/>
          <p:cNvGrpSpPr/>
          <p:nvPr/>
        </p:nvGrpSpPr>
        <p:grpSpPr>
          <a:xfrm>
            <a:off x="152400" y="1550225"/>
            <a:ext cx="8146443" cy="3517076"/>
            <a:chOff x="152400" y="1245425"/>
            <a:chExt cx="8146443" cy="3517076"/>
          </a:xfrm>
        </p:grpSpPr>
        <p:pic>
          <p:nvPicPr>
            <p:cNvPr id="474" name="Google Shape;474;p5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52400" y="1245425"/>
              <a:ext cx="8146443" cy="3517076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475" name="Google Shape;475;p56"/>
            <p:cNvCxnSpPr/>
            <p:nvPr/>
          </p:nvCxnSpPr>
          <p:spPr>
            <a:xfrm>
              <a:off x="1204729" y="1399960"/>
              <a:ext cx="7044900" cy="0"/>
            </a:xfrm>
            <a:prstGeom prst="straightConnector1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76" name="Google Shape;476;p56"/>
            <p:cNvCxnSpPr/>
            <p:nvPr/>
          </p:nvCxnSpPr>
          <p:spPr>
            <a:xfrm>
              <a:off x="187431" y="1545685"/>
              <a:ext cx="729600" cy="0"/>
            </a:xfrm>
            <a:prstGeom prst="straightConnector1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" name="Google Shape;481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482418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6" name="Google Shape;486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6155952" cy="193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7" name="Google Shape;487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089100"/>
            <a:ext cx="8839204" cy="832728"/>
          </a:xfrm>
          <a:prstGeom prst="rect">
            <a:avLst/>
          </a:prstGeom>
          <a:noFill/>
          <a:ln>
            <a:noFill/>
          </a:ln>
        </p:spPr>
      </p:pic>
      <p:sp>
        <p:nvSpPr>
          <p:cNvPr id="488" name="Google Shape;488;p58"/>
          <p:cNvSpPr/>
          <p:nvPr/>
        </p:nvSpPr>
        <p:spPr>
          <a:xfrm>
            <a:off x="1154925" y="2669775"/>
            <a:ext cx="4091100" cy="3603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89" name="Google Shape;489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3030075"/>
            <a:ext cx="7461348" cy="1808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59"/>
          <p:cNvSpPr txBox="1"/>
          <p:nvPr>
            <p:ph idx="4294967295" type="title"/>
          </p:nvPr>
        </p:nvSpPr>
        <p:spPr>
          <a:xfrm>
            <a:off x="1593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Configure</a:t>
            </a:r>
            <a:r>
              <a:rPr b="1" lang="ko"/>
              <a:t> MySQL Server </a:t>
            </a:r>
            <a:endParaRPr b="1"/>
          </a:p>
        </p:txBody>
      </p:sp>
      <p:sp>
        <p:nvSpPr>
          <p:cNvPr id="495" name="Google Shape;495;p59"/>
          <p:cNvSpPr txBox="1"/>
          <p:nvPr>
            <p:ph idx="4294967295" type="body"/>
          </p:nvPr>
        </p:nvSpPr>
        <p:spPr>
          <a:xfrm>
            <a:off x="567325" y="554525"/>
            <a:ext cx="8676000" cy="365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$mydeal&gt; </a:t>
            </a:r>
            <a:r>
              <a:rPr b="1" lang="ko" sz="1700">
                <a:latin typeface="Source Code Pro"/>
                <a:ea typeface="Source Code Pro"/>
                <a:cs typeface="Source Code Pro"/>
                <a:sym typeface="Source Code Pro"/>
              </a:rPr>
              <a:t>vi /etc/my.cnf</a:t>
            </a:r>
            <a:endParaRPr b="1" sz="17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700"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$mydeal&gt;</a:t>
            </a:r>
            <a:r>
              <a:rPr b="1" lang="ko" sz="1700">
                <a:latin typeface="Source Code Pro"/>
                <a:ea typeface="Source Code Pro"/>
                <a:cs typeface="Source Code Pro"/>
                <a:sym typeface="Source Code Pro"/>
              </a:rPr>
              <a:t> systemctl start mysqld</a:t>
            </a:r>
            <a:endParaRPr b="1" sz="17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700"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$mydeal&gt; </a:t>
            </a:r>
            <a:r>
              <a:rPr b="1" lang="ko" sz="1700">
                <a:latin typeface="Source Code Pro"/>
                <a:ea typeface="Source Code Pro"/>
                <a:cs typeface="Source Code Pro"/>
                <a:sym typeface="Source Code Pro"/>
              </a:rPr>
              <a:t>grep 'temporary password' /var/log/mysqld.log</a:t>
            </a:r>
            <a:endParaRPr b="1" sz="17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ko" sz="1700"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$mydeal&gt;</a:t>
            </a:r>
            <a:r>
              <a:rPr b="1" lang="ko" sz="1700">
                <a:latin typeface="Source Code Pro"/>
                <a:ea typeface="Source Code Pro"/>
                <a:cs typeface="Source Code Pro"/>
                <a:sym typeface="Source Code Pro"/>
              </a:rPr>
              <a:t> /usr/bin/mysql_secure_installation </a:t>
            </a:r>
            <a:endParaRPr b="1" sz="17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cxnSp>
        <p:nvCxnSpPr>
          <p:cNvPr id="496" name="Google Shape;496;p59"/>
          <p:cNvCxnSpPr/>
          <p:nvPr/>
        </p:nvCxnSpPr>
        <p:spPr>
          <a:xfrm flipH="1" rot="10800000">
            <a:off x="3711001" y="387025"/>
            <a:ext cx="2316000" cy="3672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7" name="Google Shape;497;p59"/>
          <p:cNvSpPr txBox="1"/>
          <p:nvPr/>
        </p:nvSpPr>
        <p:spPr>
          <a:xfrm>
            <a:off x="6019250" y="1100"/>
            <a:ext cx="3156900" cy="1708800"/>
          </a:xfrm>
          <a:prstGeom prst="rect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[client]</a:t>
            </a:r>
            <a:endParaRPr sz="600"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default-character-set = utf8mb4</a:t>
            </a:r>
            <a:endParaRPr sz="600"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[mysql]</a:t>
            </a:r>
            <a:endParaRPr sz="600"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default-character-set = utf8mb4</a:t>
            </a:r>
            <a:endParaRPr sz="600"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[mysqldump]</a:t>
            </a:r>
            <a:endParaRPr sz="600"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default-character-set = utf8mb4</a:t>
            </a:r>
            <a:endParaRPr sz="600"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[mysqld]</a:t>
            </a:r>
            <a:endParaRPr sz="600"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skip-character-set-client-handshake</a:t>
            </a:r>
            <a:endParaRPr sz="600"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init_connect="SET collation_connection = utf8mb4_unicode_ci"</a:t>
            </a:r>
            <a:endParaRPr sz="600"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init_connect="SET NAMES utf8mb4 COLLATE utf8mb4_unicode_ci"</a:t>
            </a:r>
            <a:endParaRPr sz="600"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character-set-server = utf8mb4</a:t>
            </a:r>
            <a:endParaRPr sz="600"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collation-server = utf8mb4_unicode_ci</a:t>
            </a:r>
            <a:endParaRPr sz="600"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</p:txBody>
      </p:sp>
      <p:pic>
        <p:nvPicPr>
          <p:cNvPr id="498" name="Google Shape;498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" y="2395700"/>
            <a:ext cx="8996616" cy="36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9" name="Google Shape;499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200" y="3299250"/>
            <a:ext cx="4021925" cy="83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p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66000" y="3239200"/>
            <a:ext cx="4906823" cy="32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p5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00650" y="3601925"/>
            <a:ext cx="5167148" cy="28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p5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900650" y="3982925"/>
            <a:ext cx="5167151" cy="247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3" name="Google Shape;503;p5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436893" y="4307002"/>
            <a:ext cx="5554707" cy="36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4" name="Google Shape;504;p5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440128" y="4668725"/>
            <a:ext cx="733500" cy="218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60"/>
          <p:cNvSpPr txBox="1"/>
          <p:nvPr>
            <p:ph idx="4294967295" type="title"/>
          </p:nvPr>
        </p:nvSpPr>
        <p:spPr>
          <a:xfrm>
            <a:off x="1593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Get into the</a:t>
            </a:r>
            <a:r>
              <a:rPr b="1" lang="ko"/>
              <a:t> MySQL Server </a:t>
            </a:r>
            <a:endParaRPr b="1"/>
          </a:p>
        </p:txBody>
      </p:sp>
      <p:sp>
        <p:nvSpPr>
          <p:cNvPr id="510" name="Google Shape;510;p60"/>
          <p:cNvSpPr txBox="1"/>
          <p:nvPr>
            <p:ph idx="4294967295" type="body"/>
          </p:nvPr>
        </p:nvSpPr>
        <p:spPr>
          <a:xfrm>
            <a:off x="307025" y="783125"/>
            <a:ext cx="8781000" cy="3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$mydeal&gt; </a:t>
            </a:r>
            <a:r>
              <a:rPr b="1" lang="ko" sz="1700">
                <a:latin typeface="Source Code Pro"/>
                <a:ea typeface="Source Code Pro"/>
                <a:cs typeface="Source Code Pro"/>
                <a:sym typeface="Source Code Pro"/>
              </a:rPr>
              <a:t>mysql -u root -p</a:t>
            </a:r>
            <a:endParaRPr b="1" sz="17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700"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$mysql&gt;</a:t>
            </a:r>
            <a:r>
              <a:rPr b="1" lang="ko" sz="1700">
                <a:latin typeface="Source Code Pro"/>
                <a:ea typeface="Source Code Pro"/>
                <a:cs typeface="Source Code Pro"/>
                <a:sym typeface="Source Code Pro"/>
              </a:rPr>
              <a:t> show databases;</a:t>
            </a:r>
            <a:br>
              <a:rPr lang="ko" sz="1700">
                <a:latin typeface="Source Code Pro Medium"/>
                <a:ea typeface="Source Code Pro Medium"/>
                <a:cs typeface="Source Code Pro Medium"/>
                <a:sym typeface="Source Code Pro Medium"/>
              </a:rPr>
            </a:br>
            <a:r>
              <a:rPr lang="ko" sz="1700"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$mysql&gt; </a:t>
            </a:r>
            <a:r>
              <a:rPr b="1" lang="ko" sz="1700">
                <a:latin typeface="Source Code Pro"/>
                <a:ea typeface="Source Code Pro"/>
                <a:cs typeface="Source Code Pro"/>
                <a:sym typeface="Source Code Pro"/>
              </a:rPr>
              <a:t>CREATE DATABASE </a:t>
            </a:r>
            <a:r>
              <a:rPr lang="ko" sz="1700"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mydealdb;</a:t>
            </a:r>
            <a:br>
              <a:rPr lang="ko" sz="1700">
                <a:latin typeface="Source Code Pro Medium"/>
                <a:ea typeface="Source Code Pro Medium"/>
                <a:cs typeface="Source Code Pro Medium"/>
                <a:sym typeface="Source Code Pro Medium"/>
              </a:rPr>
            </a:br>
            <a:r>
              <a:rPr lang="ko" sz="1200">
                <a:solidFill>
                  <a:srgbClr val="999999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$mysql&gt; </a:t>
            </a:r>
            <a:r>
              <a:rPr b="1" lang="ko" sz="1200">
                <a:solidFill>
                  <a:srgbClr val="999999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CREATE DATABASE mydealdb CHARACTER SET utf8mb4 COLLATE utf8mb4_unicode_ci;</a:t>
            </a:r>
            <a:endParaRPr sz="1700"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300"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# user 생성 및 권한 부여</a:t>
            </a:r>
            <a:br>
              <a:rPr lang="ko" sz="1300">
                <a:latin typeface="Source Code Pro Medium"/>
                <a:ea typeface="Source Code Pro Medium"/>
                <a:cs typeface="Source Code Pro Medium"/>
                <a:sym typeface="Source Code Pro Medium"/>
              </a:rPr>
            </a:br>
            <a:r>
              <a:rPr lang="ko" sz="1300"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$mysql&gt;</a:t>
            </a:r>
            <a:r>
              <a:rPr b="1" lang="ko" sz="1500"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b="1" lang="ko" sz="1300">
                <a:latin typeface="Source Code Pro"/>
                <a:ea typeface="Source Code Pro"/>
                <a:cs typeface="Source Code Pro"/>
                <a:sym typeface="Source Code Pro"/>
              </a:rPr>
              <a:t>CREATE USER </a:t>
            </a:r>
            <a:r>
              <a:rPr lang="ko" sz="1300"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'mydeal'@'%' </a:t>
            </a:r>
            <a:r>
              <a:rPr b="1" lang="ko" sz="1300">
                <a:latin typeface="Source Code Pro"/>
                <a:ea typeface="Source Code Pro"/>
                <a:cs typeface="Source Code Pro"/>
                <a:sym typeface="Source Code Pro"/>
              </a:rPr>
              <a:t>IDENTIFIED WITH</a:t>
            </a:r>
            <a:r>
              <a:rPr lang="ko" sz="1300"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 </a:t>
            </a:r>
            <a:r>
              <a:rPr b="1" lang="ko" sz="1300">
                <a:latin typeface="Source Code Pro"/>
                <a:ea typeface="Source Code Pro"/>
                <a:cs typeface="Source Code Pro"/>
                <a:sym typeface="Source Code Pro"/>
              </a:rPr>
              <a:t>mysql_native_password</a:t>
            </a:r>
            <a:r>
              <a:rPr lang="ko" sz="1300"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 </a:t>
            </a:r>
            <a:r>
              <a:rPr b="1" lang="ko" sz="1300">
                <a:latin typeface="Source Code Pro"/>
                <a:ea typeface="Source Code Pro"/>
                <a:cs typeface="Source Code Pro"/>
                <a:sym typeface="Source Code Pro"/>
              </a:rPr>
              <a:t>BY</a:t>
            </a:r>
            <a:r>
              <a:rPr lang="ko" sz="1300"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 'xxx';</a:t>
            </a:r>
            <a:br>
              <a:rPr lang="ko" sz="1300">
                <a:latin typeface="Source Code Pro Medium"/>
                <a:ea typeface="Source Code Pro Medium"/>
                <a:cs typeface="Source Code Pro Medium"/>
                <a:sym typeface="Source Code Pro Medium"/>
              </a:rPr>
            </a:br>
            <a:r>
              <a:rPr lang="ko" sz="1300"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$mysql&gt; </a:t>
            </a:r>
            <a:r>
              <a:rPr b="1" lang="ko" sz="1300">
                <a:latin typeface="Source Code Pro"/>
                <a:ea typeface="Source Code Pro"/>
                <a:cs typeface="Source Code Pro"/>
                <a:sym typeface="Source Code Pro"/>
              </a:rPr>
              <a:t>GRANT ALL PRIVILEGES ON</a:t>
            </a:r>
            <a:r>
              <a:rPr lang="ko" sz="1300"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 mydealdb.* TO 'mydeal'@'%' </a:t>
            </a:r>
            <a:r>
              <a:rPr b="1" lang="ko" sz="1300">
                <a:latin typeface="Source Code Pro"/>
                <a:ea typeface="Source Code Pro"/>
                <a:cs typeface="Source Code Pro"/>
                <a:sym typeface="Source Code Pro"/>
              </a:rPr>
              <a:t>WITH GRANT OPTION</a:t>
            </a:r>
            <a:r>
              <a:rPr lang="ko" sz="1300"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;</a:t>
            </a:r>
            <a:endParaRPr sz="1300"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300"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# password 변경하기</a:t>
            </a:r>
            <a:br>
              <a:rPr b="1" lang="ko" sz="1700"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ko" sz="1400"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mysql&gt;</a:t>
            </a:r>
            <a:r>
              <a:rPr b="1" lang="ko" sz="1400">
                <a:latin typeface="Source Code Pro"/>
                <a:ea typeface="Source Code Pro"/>
                <a:cs typeface="Source Code Pro"/>
                <a:sym typeface="Source Code Pro"/>
              </a:rPr>
              <a:t> ALTER USER </a:t>
            </a:r>
            <a:r>
              <a:rPr lang="ko" sz="1400"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mydeal</a:t>
            </a:r>
            <a:r>
              <a:rPr b="1" lang="ko" sz="1400">
                <a:latin typeface="Source Code Pro"/>
                <a:ea typeface="Source Code Pro"/>
                <a:cs typeface="Source Code Pro"/>
                <a:sym typeface="Source Code Pro"/>
              </a:rPr>
              <a:t> IDENTIFIED WITH mysql_native_password BY </a:t>
            </a:r>
            <a:r>
              <a:rPr lang="ko" sz="1400"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'yyyy';</a:t>
            </a:r>
            <a:endParaRPr sz="1400"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ko" sz="1500"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# max-connections</a:t>
            </a:r>
            <a:br>
              <a:rPr b="1" lang="ko" sz="1700"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ko" sz="1400"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mysql&gt; </a:t>
            </a:r>
            <a:r>
              <a:rPr b="1" lang="ko" sz="1400">
                <a:latin typeface="Source Code Pro"/>
                <a:ea typeface="Source Code Pro"/>
                <a:cs typeface="Source Code Pro"/>
                <a:sym typeface="Source Code Pro"/>
              </a:rPr>
              <a:t>show variables like</a:t>
            </a:r>
            <a:r>
              <a:rPr lang="ko" sz="1400"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 '%</a:t>
            </a:r>
            <a:r>
              <a:rPr lang="ko" sz="1400">
                <a:solidFill>
                  <a:srgbClr val="741B47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max_connection</a:t>
            </a:r>
            <a:r>
              <a:rPr lang="ko" sz="1400"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%';</a:t>
            </a:r>
            <a:br>
              <a:rPr lang="ko" sz="1400">
                <a:latin typeface="Source Code Pro Medium"/>
                <a:ea typeface="Source Code Pro Medium"/>
                <a:cs typeface="Source Code Pro Medium"/>
                <a:sym typeface="Source Code Pro Medium"/>
              </a:rPr>
            </a:br>
            <a:r>
              <a:rPr lang="ko" sz="1400"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mysql&gt; </a:t>
            </a:r>
            <a:r>
              <a:rPr b="1" lang="ko" sz="1400">
                <a:latin typeface="Source Code Pro"/>
                <a:ea typeface="Source Code Pro"/>
                <a:cs typeface="Source Code Pro"/>
                <a:sym typeface="Source Code Pro"/>
              </a:rPr>
              <a:t>set global</a:t>
            </a:r>
            <a:r>
              <a:rPr lang="ko" sz="1400"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 </a:t>
            </a:r>
            <a:r>
              <a:rPr lang="ko" sz="1400">
                <a:solidFill>
                  <a:srgbClr val="741B47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max_connections</a:t>
            </a:r>
            <a:r>
              <a:rPr lang="ko" sz="1400"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=100;</a:t>
            </a:r>
            <a:endParaRPr b="1" sz="17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511" name="Google Shape;511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6100" y="28575"/>
            <a:ext cx="1627675" cy="1343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" name="Google Shape;512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01975" y="-19050"/>
            <a:ext cx="1770600" cy="1648275"/>
          </a:xfrm>
          <a:prstGeom prst="rect">
            <a:avLst/>
          </a:prstGeom>
          <a:noFill/>
          <a:ln>
            <a:noFill/>
          </a:ln>
        </p:spPr>
      </p:pic>
      <p:sp>
        <p:nvSpPr>
          <p:cNvPr id="513" name="Google Shape;513;p60"/>
          <p:cNvSpPr/>
          <p:nvPr/>
        </p:nvSpPr>
        <p:spPr>
          <a:xfrm>
            <a:off x="7191375" y="635327"/>
            <a:ext cx="1434600" cy="3354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14" name="Google Shape;514;p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11025" y="3858575"/>
            <a:ext cx="2994875" cy="126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61"/>
          <p:cNvSpPr txBox="1"/>
          <p:nvPr>
            <p:ph idx="4294967295" type="title"/>
          </p:nvPr>
        </p:nvSpPr>
        <p:spPr>
          <a:xfrm>
            <a:off x="1593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Start &amp; Stop</a:t>
            </a:r>
            <a:r>
              <a:rPr b="1" lang="ko"/>
              <a:t> MySQL Server </a:t>
            </a:r>
            <a:endParaRPr b="1"/>
          </a:p>
        </p:txBody>
      </p:sp>
      <p:sp>
        <p:nvSpPr>
          <p:cNvPr id="520" name="Google Shape;520;p61"/>
          <p:cNvSpPr txBox="1"/>
          <p:nvPr>
            <p:ph idx="4294967295" type="body"/>
          </p:nvPr>
        </p:nvSpPr>
        <p:spPr>
          <a:xfrm>
            <a:off x="567325" y="554525"/>
            <a:ext cx="8236200" cy="45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ko" sz="1700"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$mydeal&gt; </a:t>
            </a:r>
            <a:r>
              <a:rPr b="1" lang="ko" sz="1700">
                <a:latin typeface="Source Code Pro"/>
                <a:ea typeface="Source Code Pro"/>
                <a:cs typeface="Source Code Pro"/>
                <a:sym typeface="Source Code Pro"/>
              </a:rPr>
              <a:t>mysql --version</a:t>
            </a:r>
            <a:endParaRPr b="1" sz="17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521" name="Google Shape;521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40625"/>
            <a:ext cx="8839200" cy="576711"/>
          </a:xfrm>
          <a:prstGeom prst="rect">
            <a:avLst/>
          </a:prstGeom>
          <a:noFill/>
          <a:ln>
            <a:noFill/>
          </a:ln>
        </p:spPr>
      </p:pic>
      <p:sp>
        <p:nvSpPr>
          <p:cNvPr id="522" name="Google Shape;522;p61"/>
          <p:cNvSpPr txBox="1"/>
          <p:nvPr>
            <p:ph idx="4294967295" type="body"/>
          </p:nvPr>
        </p:nvSpPr>
        <p:spPr>
          <a:xfrm>
            <a:off x="719725" y="1848825"/>
            <a:ext cx="5527500" cy="934500"/>
          </a:xfrm>
          <a:prstGeom prst="rect">
            <a:avLst/>
          </a:prstGeom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$mydeal&gt; </a:t>
            </a:r>
            <a:r>
              <a:rPr b="1" lang="ko" sz="1700">
                <a:latin typeface="Source Code Pro"/>
                <a:ea typeface="Source Code Pro"/>
                <a:cs typeface="Source Code Pro"/>
                <a:sym typeface="Source Code Pro"/>
              </a:rPr>
              <a:t>sy</a:t>
            </a:r>
            <a:r>
              <a:rPr b="1" lang="ko" sz="1700">
                <a:latin typeface="Source Code Pro"/>
                <a:ea typeface="Source Code Pro"/>
                <a:cs typeface="Source Code Pro"/>
                <a:sym typeface="Source Code Pro"/>
              </a:rPr>
              <a:t>stemctl start mysqld</a:t>
            </a:r>
            <a:endParaRPr b="1" sz="17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ko" sz="1700"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$mydeal&gt; </a:t>
            </a:r>
            <a:r>
              <a:rPr b="1" lang="ko" sz="1700">
                <a:latin typeface="Source Code Pro"/>
                <a:ea typeface="Source Code Pro"/>
                <a:cs typeface="Source Code Pro"/>
                <a:sym typeface="Source Code Pro"/>
              </a:rPr>
              <a:t>systemctl stop mysqld</a:t>
            </a:r>
            <a:endParaRPr b="1" sz="17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523" name="Google Shape;523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845625"/>
            <a:ext cx="8839198" cy="18581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u="sng">
                <a:solidFill>
                  <a:schemeClr val="hlink"/>
                </a:solidFill>
                <a:hlinkClick r:id="rId3"/>
              </a:rPr>
              <a:t>GNU</a:t>
            </a:r>
            <a:r>
              <a:rPr b="1" lang="ko"/>
              <a:t> / Linux</a:t>
            </a:r>
            <a:endParaRPr b="1"/>
          </a:p>
        </p:txBody>
      </p:sp>
      <p:sp>
        <p:nvSpPr>
          <p:cNvPr id="99" name="Google Shape;99;p17"/>
          <p:cNvSpPr txBox="1"/>
          <p:nvPr>
            <p:ph idx="1" type="body"/>
          </p:nvPr>
        </p:nvSpPr>
        <p:spPr>
          <a:xfrm>
            <a:off x="654100" y="1628575"/>
            <a:ext cx="8178300" cy="294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1992, </a:t>
            </a:r>
            <a:r>
              <a:rPr lang="ko" u="sng">
                <a:solidFill>
                  <a:schemeClr val="accent5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GNU Project</a:t>
            </a:r>
            <a:r>
              <a:rPr lang="ko"/>
              <a:t> </a:t>
            </a:r>
            <a:br>
              <a:rPr lang="ko"/>
            </a:br>
            <a:r>
              <a:rPr lang="ko"/>
              <a:t>     - </a:t>
            </a:r>
            <a:r>
              <a:rPr b="1" lang="ko"/>
              <a:t>Linus Torvalds </a:t>
            </a:r>
            <a:r>
              <a:rPr lang="ko"/>
              <a:t>(Finn)</a:t>
            </a:r>
            <a:br>
              <a:rPr lang="ko"/>
            </a:br>
            <a:r>
              <a:rPr lang="ko"/>
              <a:t>     - </a:t>
            </a:r>
            <a:r>
              <a:rPr b="1" lang="ko"/>
              <a:t>Richard Stallman </a:t>
            </a:r>
            <a:r>
              <a:rPr lang="ko"/>
              <a:t>(NewYork)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ko"/>
              <a:t>from Minix</a:t>
            </a:r>
            <a:r>
              <a:rPr lang="ko"/>
              <a:t> from Unix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ko"/>
              <a:t>Make `</a:t>
            </a:r>
            <a:r>
              <a:rPr b="1" lang="ko"/>
              <a:t>Linux</a:t>
            </a:r>
            <a:r>
              <a:rPr lang="ko"/>
              <a:t> </a:t>
            </a:r>
            <a:r>
              <a:rPr b="1" lang="ko"/>
              <a:t>Kernel`</a:t>
            </a:r>
            <a:r>
              <a:rPr lang="ko"/>
              <a:t> by using Assembly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ko"/>
              <a:t>1992, </a:t>
            </a:r>
            <a:r>
              <a:rPr b="1" lang="ko"/>
              <a:t>FSF</a:t>
            </a:r>
            <a:r>
              <a:rPr lang="ko"/>
              <a:t>(Free Software Foundation), </a:t>
            </a:r>
            <a:r>
              <a:rPr b="1" lang="ko"/>
              <a:t>GPL</a:t>
            </a:r>
            <a:r>
              <a:rPr lang="ko"/>
              <a:t>(General Public License)</a:t>
            </a:r>
            <a:endParaRPr/>
          </a:p>
        </p:txBody>
      </p:sp>
      <p:pic>
        <p:nvPicPr>
          <p:cNvPr id="100" name="Google Shape;100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96597" y="107397"/>
            <a:ext cx="1314275" cy="197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23400" y="107400"/>
            <a:ext cx="1419061" cy="197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982650" y="2183100"/>
            <a:ext cx="999425" cy="335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8" name="Google Shape;528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6778929" cy="48386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6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To Do</a:t>
            </a:r>
            <a:endParaRPr b="1"/>
          </a:p>
        </p:txBody>
      </p:sp>
      <p:sp>
        <p:nvSpPr>
          <p:cNvPr id="534" name="Google Shape;534;p63"/>
          <p:cNvSpPr txBox="1"/>
          <p:nvPr>
            <p:ph idx="1" type="body"/>
          </p:nvPr>
        </p:nvSpPr>
        <p:spPr>
          <a:xfrm>
            <a:off x="794250" y="1208075"/>
            <a:ext cx="8037900" cy="33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b="1" lang="ko" sz="2400"/>
              <a:t>Domain setting</a:t>
            </a:r>
            <a:endParaRPr b="1"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b="1" lang="ko" sz="2400"/>
              <a:t>SSL (HTTPS) setting by LetsEncrypt</a:t>
            </a:r>
            <a:endParaRPr b="1" sz="240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6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과제</a:t>
            </a:r>
            <a:endParaRPr b="1"/>
          </a:p>
        </p:txBody>
      </p:sp>
      <p:sp>
        <p:nvSpPr>
          <p:cNvPr id="540" name="Google Shape;540;p64"/>
          <p:cNvSpPr txBox="1"/>
          <p:nvPr>
            <p:ph idx="1" type="body"/>
          </p:nvPr>
        </p:nvSpPr>
        <p:spPr>
          <a:xfrm>
            <a:off x="794250" y="1208075"/>
            <a:ext cx="8037900" cy="33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b="1" lang="ko" sz="2400"/>
              <a:t>무료도메인 신청 → 공인IP로 DNS Setting</a:t>
            </a:r>
            <a:endParaRPr b="1"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b="1" lang="ko" sz="2400"/>
              <a:t>PC setting</a:t>
            </a:r>
            <a:br>
              <a:rPr b="1" lang="ko" sz="2400"/>
            </a:br>
            <a:r>
              <a:rPr b="1" lang="ko" sz="2400"/>
              <a:t>- docker 설치</a:t>
            </a:r>
            <a:br>
              <a:rPr b="1" lang="ko" sz="2400"/>
            </a:br>
            <a:r>
              <a:rPr b="1" lang="ko" sz="2400"/>
              <a:t>- MySQL Workbench 설치</a:t>
            </a:r>
            <a:br>
              <a:rPr b="1" lang="ko" sz="2400"/>
            </a:br>
            <a:r>
              <a:rPr b="1" lang="ko" sz="2400"/>
              <a:t>- GitHub 가입</a:t>
            </a:r>
            <a:endParaRPr b="1" sz="240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5" name="Google Shape;545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055427"/>
            <a:ext cx="5740023" cy="947125"/>
          </a:xfrm>
          <a:prstGeom prst="rect">
            <a:avLst/>
          </a:prstGeom>
          <a:noFill/>
          <a:ln>
            <a:noFill/>
          </a:ln>
        </p:spPr>
      </p:pic>
      <p:sp>
        <p:nvSpPr>
          <p:cNvPr id="546" name="Google Shape;546;p65"/>
          <p:cNvSpPr txBox="1"/>
          <p:nvPr>
            <p:ph type="title"/>
          </p:nvPr>
        </p:nvSpPr>
        <p:spPr>
          <a:xfrm>
            <a:off x="232725" y="1156825"/>
            <a:ext cx="8520600" cy="154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0">
                <a:solidFill>
                  <a:srgbClr val="FF0000"/>
                </a:solidFill>
              </a:rPr>
              <a:t>도메인 및 HTTPS </a:t>
            </a:r>
            <a:r>
              <a:rPr lang="ko" sz="6000">
                <a:solidFill>
                  <a:srgbClr val="FF0000"/>
                </a:solidFill>
              </a:rPr>
              <a:t>설치</a:t>
            </a:r>
            <a:endParaRPr sz="5000"/>
          </a:p>
        </p:txBody>
      </p:sp>
      <p:sp>
        <p:nvSpPr>
          <p:cNvPr id="547" name="Google Shape;547;p65"/>
          <p:cNvSpPr txBox="1"/>
          <p:nvPr/>
        </p:nvSpPr>
        <p:spPr>
          <a:xfrm>
            <a:off x="158525" y="225275"/>
            <a:ext cx="2624700" cy="901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5000">
                <a:solidFill>
                  <a:srgbClr val="FF0000"/>
                </a:solidFill>
                <a:latin typeface="Impact"/>
                <a:ea typeface="Impact"/>
                <a:cs typeface="Impact"/>
                <a:sym typeface="Impact"/>
              </a:rPr>
              <a:t>제 3 - 4 강</a:t>
            </a:r>
            <a:endParaRPr b="1" sz="5000">
              <a:solidFill>
                <a:srgbClr val="FF0000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548" name="Google Shape;548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19800" y="86900"/>
            <a:ext cx="2952750" cy="49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9" name="Google Shape;549;p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46750" y="2421600"/>
            <a:ext cx="2317825" cy="231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0" name="Google Shape;550;p6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84450" y="2677425"/>
            <a:ext cx="2593149" cy="656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51" name="Google Shape;551;p6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9550" y="2765224"/>
            <a:ext cx="4786649" cy="130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2" name="Google Shape;552;p6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221671" y="2792980"/>
            <a:ext cx="2736919" cy="4006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7" name="Google Shape;557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96175" y="765475"/>
            <a:ext cx="5697798" cy="1681275"/>
          </a:xfrm>
          <a:prstGeom prst="rect">
            <a:avLst/>
          </a:prstGeom>
          <a:noFill/>
          <a:ln>
            <a:noFill/>
          </a:ln>
        </p:spPr>
      </p:pic>
      <p:sp>
        <p:nvSpPr>
          <p:cNvPr id="558" name="Google Shape;558;p66"/>
          <p:cNvSpPr txBox="1"/>
          <p:nvPr>
            <p:ph idx="4294967295" type="title"/>
          </p:nvPr>
        </p:nvSpPr>
        <p:spPr>
          <a:xfrm>
            <a:off x="1593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EPEL </a:t>
            </a:r>
            <a:r>
              <a:rPr lang="ko"/>
              <a:t>(Extra Package for Enterprise Linux)</a:t>
            </a:r>
            <a:r>
              <a:rPr b="1" lang="ko"/>
              <a:t>  repo</a:t>
            </a:r>
            <a:endParaRPr b="1"/>
          </a:p>
        </p:txBody>
      </p:sp>
      <p:sp>
        <p:nvSpPr>
          <p:cNvPr id="559" name="Google Shape;559;p66"/>
          <p:cNvSpPr txBox="1"/>
          <p:nvPr>
            <p:ph idx="4294967295" type="body"/>
          </p:nvPr>
        </p:nvSpPr>
        <p:spPr>
          <a:xfrm>
            <a:off x="193550" y="981150"/>
            <a:ext cx="8589900" cy="3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$mydeal&gt; </a:t>
            </a:r>
            <a:r>
              <a:rPr b="1" lang="ko" sz="1700">
                <a:latin typeface="Source Code Pro"/>
                <a:ea typeface="Source Code Pro"/>
                <a:cs typeface="Source Code Pro"/>
                <a:sym typeface="Source Code Pro"/>
              </a:rPr>
              <a:t>yum repolist</a:t>
            </a:r>
            <a:endParaRPr sz="1700"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br>
              <a:rPr lang="ko" sz="1700">
                <a:latin typeface="Source Code Pro Medium"/>
                <a:ea typeface="Source Code Pro Medium"/>
                <a:cs typeface="Source Code Pro Medium"/>
                <a:sym typeface="Source Code Pro Medium"/>
              </a:rPr>
            </a:br>
            <a:br>
              <a:rPr lang="ko" sz="1700">
                <a:latin typeface="Source Code Pro Medium"/>
                <a:ea typeface="Source Code Pro Medium"/>
                <a:cs typeface="Source Code Pro Medium"/>
                <a:sym typeface="Source Code Pro Medium"/>
              </a:rPr>
            </a:br>
            <a:r>
              <a:rPr lang="ko" sz="1700"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$mydeal&gt; </a:t>
            </a:r>
            <a:r>
              <a:rPr b="1" lang="ko" sz="1700">
                <a:latin typeface="Source Code Pro"/>
                <a:ea typeface="Source Code Pro"/>
                <a:cs typeface="Source Code Pro"/>
                <a:sym typeface="Source Code Pro"/>
              </a:rPr>
              <a:t>yum install epel-release -y</a:t>
            </a:r>
            <a:endParaRPr b="1" sz="17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17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560" name="Google Shape;560;p66"/>
          <p:cNvSpPr/>
          <p:nvPr/>
        </p:nvSpPr>
        <p:spPr>
          <a:xfrm>
            <a:off x="3168900" y="2230999"/>
            <a:ext cx="1434600" cy="3354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1" name="Google Shape;561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4800" y="2920971"/>
            <a:ext cx="9143997" cy="1130357"/>
          </a:xfrm>
          <a:prstGeom prst="rect">
            <a:avLst/>
          </a:prstGeom>
          <a:noFill/>
          <a:ln>
            <a:noFill/>
          </a:ln>
        </p:spPr>
      </p:pic>
      <p:sp>
        <p:nvSpPr>
          <p:cNvPr id="562" name="Google Shape;562;p66"/>
          <p:cNvSpPr/>
          <p:nvPr/>
        </p:nvSpPr>
        <p:spPr>
          <a:xfrm>
            <a:off x="120900" y="3755000"/>
            <a:ext cx="1814700" cy="3354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67"/>
          <p:cNvSpPr txBox="1"/>
          <p:nvPr>
            <p:ph type="title"/>
          </p:nvPr>
        </p:nvSpPr>
        <p:spPr>
          <a:xfrm>
            <a:off x="235500" y="64025"/>
            <a:ext cx="4483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Domain </a:t>
            </a:r>
            <a:r>
              <a:rPr b="1" lang="ko"/>
              <a:t>settings</a:t>
            </a:r>
            <a:endParaRPr b="1"/>
          </a:p>
        </p:txBody>
      </p:sp>
      <p:pic>
        <p:nvPicPr>
          <p:cNvPr id="568" name="Google Shape;568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425" y="661277"/>
            <a:ext cx="3745498" cy="4291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69" name="Google Shape;569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77323" y="331925"/>
            <a:ext cx="4614275" cy="4024017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70" name="Google Shape;570;p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19796" y="1979949"/>
            <a:ext cx="3064224" cy="270635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71" name="Google Shape;571;p67"/>
          <p:cNvSpPr/>
          <p:nvPr/>
        </p:nvSpPr>
        <p:spPr>
          <a:xfrm>
            <a:off x="4692900" y="1664227"/>
            <a:ext cx="1434600" cy="3354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2" name="Google Shape;572;p67"/>
          <p:cNvSpPr/>
          <p:nvPr/>
        </p:nvSpPr>
        <p:spPr>
          <a:xfrm>
            <a:off x="6978900" y="1664225"/>
            <a:ext cx="503100" cy="3354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68"/>
          <p:cNvSpPr txBox="1"/>
          <p:nvPr>
            <p:ph type="title"/>
          </p:nvPr>
        </p:nvSpPr>
        <p:spPr>
          <a:xfrm>
            <a:off x="235500" y="64025"/>
            <a:ext cx="8634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Domain settings                     </a:t>
            </a:r>
            <a:r>
              <a:rPr b="1" lang="ko" sz="2100"/>
              <a:t>cf. </a:t>
            </a:r>
            <a:r>
              <a:rPr b="1" lang="ko" sz="2100" u="sng">
                <a:solidFill>
                  <a:schemeClr val="hlink"/>
                </a:solidFill>
                <a:hlinkClick r:id="rId3"/>
              </a:rPr>
              <a:t>가비아에</a:t>
            </a:r>
            <a:r>
              <a:rPr b="1" lang="ko" sz="2100" u="sng">
                <a:solidFill>
                  <a:schemeClr val="hlink"/>
                </a:solidFill>
                <a:hlinkClick r:id="rId4"/>
              </a:rPr>
              <a:t>서 도메인 셋팅하기</a:t>
            </a:r>
            <a:r>
              <a:rPr b="1" lang="ko" sz="2100" u="sng">
                <a:solidFill>
                  <a:schemeClr val="hlink"/>
                </a:solidFill>
                <a:hlinkClick r:id="rId5"/>
              </a:rPr>
              <a:t> </a:t>
            </a:r>
            <a:endParaRPr b="1" sz="2100"/>
          </a:p>
        </p:txBody>
      </p:sp>
      <p:pic>
        <p:nvPicPr>
          <p:cNvPr id="578" name="Google Shape;578;p6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400" y="789125"/>
            <a:ext cx="5010252" cy="3442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Google Shape;579;p6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581400" y="789125"/>
            <a:ext cx="5541213" cy="4201974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80" name="Google Shape;580;p68"/>
          <p:cNvSpPr/>
          <p:nvPr/>
        </p:nvSpPr>
        <p:spPr>
          <a:xfrm>
            <a:off x="1644900" y="1412822"/>
            <a:ext cx="1434600" cy="3354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81" name="Google Shape;581;p68">
            <a:hlinkClick r:id="rId8"/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120450" y="199225"/>
            <a:ext cx="469575" cy="380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69"/>
          <p:cNvSpPr txBox="1"/>
          <p:nvPr>
            <p:ph idx="4294967295" type="title"/>
          </p:nvPr>
        </p:nvSpPr>
        <p:spPr>
          <a:xfrm>
            <a:off x="1593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nslookup</a:t>
            </a:r>
            <a:endParaRPr b="1"/>
          </a:p>
        </p:txBody>
      </p:sp>
      <p:sp>
        <p:nvSpPr>
          <p:cNvPr id="587" name="Google Shape;587;p69"/>
          <p:cNvSpPr txBox="1"/>
          <p:nvPr>
            <p:ph idx="4294967295" type="body"/>
          </p:nvPr>
        </p:nvSpPr>
        <p:spPr>
          <a:xfrm>
            <a:off x="213575" y="783125"/>
            <a:ext cx="8589900" cy="49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$mydeal&gt; </a:t>
            </a:r>
            <a:r>
              <a:rPr b="1" lang="ko" sz="1700">
                <a:latin typeface="Source Code Pro"/>
                <a:ea typeface="Source Code Pro"/>
                <a:cs typeface="Source Code Pro"/>
                <a:sym typeface="Source Code Pro"/>
              </a:rPr>
              <a:t>nslookup</a:t>
            </a:r>
            <a:r>
              <a:rPr lang="ko" sz="1700"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 berryservice.net</a:t>
            </a:r>
            <a:endParaRPr b="1" sz="17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17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588" name="Google Shape;588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3125" y="1213550"/>
            <a:ext cx="4312801" cy="1499225"/>
          </a:xfrm>
          <a:prstGeom prst="rect">
            <a:avLst/>
          </a:prstGeom>
          <a:noFill/>
          <a:ln>
            <a:noFill/>
          </a:ln>
        </p:spPr>
      </p:pic>
      <p:sp>
        <p:nvSpPr>
          <p:cNvPr id="589" name="Google Shape;589;p69"/>
          <p:cNvSpPr txBox="1"/>
          <p:nvPr>
            <p:ph idx="4294967295" type="body"/>
          </p:nvPr>
        </p:nvSpPr>
        <p:spPr>
          <a:xfrm>
            <a:off x="213575" y="2840525"/>
            <a:ext cx="8589900" cy="49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$mydeal&gt; </a:t>
            </a:r>
            <a:r>
              <a:rPr b="1" lang="ko" sz="1700">
                <a:latin typeface="Source Code Pro"/>
                <a:ea typeface="Source Code Pro"/>
                <a:cs typeface="Source Code Pro"/>
                <a:sym typeface="Source Code Pro"/>
              </a:rPr>
              <a:t>nslookup</a:t>
            </a:r>
            <a:r>
              <a:rPr lang="ko" sz="1700"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 inf.berryservice.net</a:t>
            </a:r>
            <a:endParaRPr b="1" sz="17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17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590" name="Google Shape;590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7741" y="3239646"/>
            <a:ext cx="3761482" cy="1499225"/>
          </a:xfrm>
          <a:prstGeom prst="rect">
            <a:avLst/>
          </a:prstGeom>
          <a:noFill/>
          <a:ln>
            <a:noFill/>
          </a:ln>
        </p:spPr>
      </p:pic>
      <p:sp>
        <p:nvSpPr>
          <p:cNvPr id="591" name="Google Shape;591;p69"/>
          <p:cNvSpPr/>
          <p:nvPr/>
        </p:nvSpPr>
        <p:spPr>
          <a:xfrm>
            <a:off x="959100" y="2350025"/>
            <a:ext cx="1804200" cy="3354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92" name="Google Shape;592;p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20124" y="1886803"/>
            <a:ext cx="3112274" cy="2243725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70"/>
          <p:cNvSpPr txBox="1"/>
          <p:nvPr>
            <p:ph idx="4294967295" type="title"/>
          </p:nvPr>
        </p:nvSpPr>
        <p:spPr>
          <a:xfrm>
            <a:off x="1593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whois</a:t>
            </a:r>
            <a:endParaRPr b="1"/>
          </a:p>
        </p:txBody>
      </p:sp>
      <p:sp>
        <p:nvSpPr>
          <p:cNvPr id="598" name="Google Shape;598;p70"/>
          <p:cNvSpPr txBox="1"/>
          <p:nvPr>
            <p:ph idx="4294967295" type="body"/>
          </p:nvPr>
        </p:nvSpPr>
        <p:spPr>
          <a:xfrm>
            <a:off x="213575" y="783125"/>
            <a:ext cx="8589900" cy="49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$mydeal&gt; </a:t>
            </a:r>
            <a:r>
              <a:rPr b="1" lang="ko" sz="1700">
                <a:latin typeface="Source Code Pro"/>
                <a:ea typeface="Source Code Pro"/>
                <a:cs typeface="Source Code Pro"/>
                <a:sym typeface="Source Code Pro"/>
              </a:rPr>
              <a:t>whois</a:t>
            </a:r>
            <a:r>
              <a:rPr lang="ko" sz="1700"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 topician.com</a:t>
            </a:r>
            <a:endParaRPr b="1" sz="17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17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599" name="Google Shape;599;p70"/>
          <p:cNvSpPr txBox="1"/>
          <p:nvPr>
            <p:ph idx="4294967295" type="body"/>
          </p:nvPr>
        </p:nvSpPr>
        <p:spPr>
          <a:xfrm>
            <a:off x="277050" y="2257525"/>
            <a:ext cx="4615200" cy="926100"/>
          </a:xfrm>
          <a:prstGeom prst="rect">
            <a:avLst/>
          </a:prstGeom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$mydeal&gt; </a:t>
            </a:r>
            <a:r>
              <a:rPr lang="ko" sz="1700"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yum install</a:t>
            </a:r>
            <a:r>
              <a:rPr b="1" lang="ko" sz="1700">
                <a:latin typeface="Source Code Pro"/>
                <a:ea typeface="Source Code Pro"/>
                <a:cs typeface="Source Code Pro"/>
                <a:sym typeface="Source Code Pro"/>
              </a:rPr>
              <a:t> whois </a:t>
            </a:r>
            <a:r>
              <a:rPr lang="ko" sz="1700"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-y</a:t>
            </a:r>
            <a:endParaRPr sz="1700"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700"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$mydeal&gt; </a:t>
            </a:r>
            <a:r>
              <a:rPr b="1" lang="ko" sz="1700">
                <a:latin typeface="Source Code Pro"/>
                <a:ea typeface="Source Code Pro"/>
                <a:cs typeface="Source Code Pro"/>
                <a:sym typeface="Source Code Pro"/>
              </a:rPr>
              <a:t>whois</a:t>
            </a:r>
            <a:r>
              <a:rPr lang="ko" sz="1700"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 topician.com</a:t>
            </a:r>
            <a:endParaRPr sz="1700"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17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600" name="Google Shape;600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7750" y="1186875"/>
            <a:ext cx="3761475" cy="586791"/>
          </a:xfrm>
          <a:prstGeom prst="rect">
            <a:avLst/>
          </a:prstGeom>
          <a:noFill/>
          <a:ln>
            <a:noFill/>
          </a:ln>
        </p:spPr>
      </p:pic>
      <p:sp>
        <p:nvSpPr>
          <p:cNvPr id="601" name="Google Shape;601;p70"/>
          <p:cNvSpPr txBox="1"/>
          <p:nvPr>
            <p:ph idx="4294967295" type="body"/>
          </p:nvPr>
        </p:nvSpPr>
        <p:spPr>
          <a:xfrm>
            <a:off x="277050" y="3552925"/>
            <a:ext cx="4615200" cy="926100"/>
          </a:xfrm>
          <a:prstGeom prst="rect">
            <a:avLst/>
          </a:prstGeom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$mydeal&gt; yum install</a:t>
            </a:r>
            <a:r>
              <a:rPr b="1" lang="ko" sz="1700">
                <a:latin typeface="Source Code Pro"/>
                <a:ea typeface="Source Code Pro"/>
                <a:cs typeface="Source Code Pro"/>
                <a:sym typeface="Source Code Pro"/>
              </a:rPr>
              <a:t> jwhois </a:t>
            </a:r>
            <a:r>
              <a:rPr lang="ko" sz="1700"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-y</a:t>
            </a:r>
            <a:endParaRPr sz="1700"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700"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$mydeal&gt; </a:t>
            </a:r>
            <a:r>
              <a:rPr b="1" lang="ko" sz="1700">
                <a:latin typeface="Source Code Pro"/>
                <a:ea typeface="Source Code Pro"/>
                <a:cs typeface="Source Code Pro"/>
                <a:sym typeface="Source Code Pro"/>
              </a:rPr>
              <a:t>whois</a:t>
            </a:r>
            <a:r>
              <a:rPr lang="ko" sz="1700"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 </a:t>
            </a:r>
            <a:r>
              <a:rPr lang="ko" sz="1700"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topician.com</a:t>
            </a:r>
            <a:endParaRPr sz="1700"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17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602" name="Google Shape;602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28873" y="1399403"/>
            <a:ext cx="4115126" cy="1794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01526" y="3281813"/>
            <a:ext cx="3761477" cy="18807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71"/>
          <p:cNvSpPr txBox="1"/>
          <p:nvPr>
            <p:ph idx="4294967295" type="title"/>
          </p:nvPr>
        </p:nvSpPr>
        <p:spPr>
          <a:xfrm>
            <a:off x="1593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1. </a:t>
            </a:r>
            <a:r>
              <a:rPr b="1" lang="ko"/>
              <a:t>Regist mydeal.topician.com to DNS Server</a:t>
            </a:r>
            <a:endParaRPr b="1"/>
          </a:p>
        </p:txBody>
      </p:sp>
      <p:pic>
        <p:nvPicPr>
          <p:cNvPr id="609" name="Google Shape;609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125" y="3659448"/>
            <a:ext cx="4255075" cy="135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0" name="Google Shape;610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78161" y="1214275"/>
            <a:ext cx="4761040" cy="937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11" name="Google Shape;611;p71"/>
          <p:cNvSpPr txBox="1"/>
          <p:nvPr>
            <p:ph idx="4294967295" type="body"/>
          </p:nvPr>
        </p:nvSpPr>
        <p:spPr>
          <a:xfrm>
            <a:off x="277050" y="3324325"/>
            <a:ext cx="5756700" cy="498300"/>
          </a:xfrm>
          <a:prstGeom prst="rect">
            <a:avLst/>
          </a:prstGeom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ko" sz="1700"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$mydeal&gt; </a:t>
            </a:r>
            <a:r>
              <a:rPr b="1" lang="ko" sz="1700">
                <a:latin typeface="Source Code Pro"/>
                <a:ea typeface="Source Code Pro"/>
                <a:cs typeface="Source Code Pro"/>
                <a:sym typeface="Source Code Pro"/>
              </a:rPr>
              <a:t>nslookup</a:t>
            </a:r>
            <a:r>
              <a:rPr lang="ko" sz="1700"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 </a:t>
            </a:r>
            <a:r>
              <a:rPr lang="ko" sz="1700"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mydeal.topician.com</a:t>
            </a:r>
            <a:endParaRPr b="1" sz="17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612" name="Google Shape;612;p71"/>
          <p:cNvSpPr txBox="1"/>
          <p:nvPr>
            <p:ph idx="4294967295" type="body"/>
          </p:nvPr>
        </p:nvSpPr>
        <p:spPr>
          <a:xfrm>
            <a:off x="213575" y="783125"/>
            <a:ext cx="5866800" cy="498300"/>
          </a:xfrm>
          <a:prstGeom prst="rect">
            <a:avLst/>
          </a:prstGeom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$mydeal&gt; </a:t>
            </a:r>
            <a:r>
              <a:rPr b="1" lang="ko" sz="1700">
                <a:latin typeface="Source Code Pro"/>
                <a:ea typeface="Source Code Pro"/>
                <a:cs typeface="Source Code Pro"/>
                <a:sym typeface="Source Code Pro"/>
              </a:rPr>
              <a:t>nslookup</a:t>
            </a:r>
            <a:r>
              <a:rPr lang="ko" sz="1700"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 </a:t>
            </a:r>
            <a:r>
              <a:rPr lang="ko" sz="1700"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mydeal.topician.com</a:t>
            </a:r>
            <a:endParaRPr b="1" sz="17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17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613" name="Google Shape;613;p7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2227975"/>
            <a:ext cx="6849098" cy="78715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14" name="Google Shape;614;p7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74375" y="2804374"/>
            <a:ext cx="3793426" cy="187595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0800" y="153225"/>
            <a:ext cx="5442450" cy="3931374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Linux Kernel</a:t>
            </a:r>
            <a:endParaRPr b="1"/>
          </a:p>
        </p:txBody>
      </p:sp>
      <p:sp>
        <p:nvSpPr>
          <p:cNvPr id="109" name="Google Shape;109;p18"/>
          <p:cNvSpPr txBox="1"/>
          <p:nvPr>
            <p:ph idx="1" type="body"/>
          </p:nvPr>
        </p:nvSpPr>
        <p:spPr>
          <a:xfrm>
            <a:off x="311700" y="2649750"/>
            <a:ext cx="3753000" cy="191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Management</a:t>
            </a:r>
            <a:r>
              <a:rPr lang="ko"/>
              <a:t> the Memory, </a:t>
            </a:r>
            <a:br>
              <a:rPr lang="ko"/>
            </a:br>
            <a:r>
              <a:rPr lang="ko"/>
              <a:t>    File System, CPU, Device, etc.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ko"/>
              <a:t>CentOS 8</a:t>
            </a:r>
            <a:r>
              <a:rPr lang="ko"/>
              <a:t> - Kernel ver. 4.18</a:t>
            </a:r>
            <a:endParaRPr/>
          </a:p>
        </p:txBody>
      </p:sp>
      <p:sp>
        <p:nvSpPr>
          <p:cNvPr id="110" name="Google Shape;110;p18"/>
          <p:cNvSpPr txBox="1"/>
          <p:nvPr/>
        </p:nvSpPr>
        <p:spPr>
          <a:xfrm>
            <a:off x="7261800" y="3429000"/>
            <a:ext cx="1861200" cy="279900"/>
          </a:xfrm>
          <a:prstGeom prst="rect">
            <a:avLst/>
          </a:prstGeom>
          <a:noFill/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999999"/>
                </a:solidFill>
              </a:rPr>
              <a:t>from  </a:t>
            </a:r>
            <a:r>
              <a:rPr b="1" lang="ko" sz="800">
                <a:solidFill>
                  <a:srgbClr val="999999"/>
                </a:solidFill>
              </a:rPr>
              <a:t>https://meterpreter.org/</a:t>
            </a:r>
            <a:endParaRPr b="1" sz="800">
              <a:solidFill>
                <a:srgbClr val="999999"/>
              </a:solidFill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72"/>
          <p:cNvSpPr txBox="1"/>
          <p:nvPr>
            <p:ph idx="4294967295" type="title"/>
          </p:nvPr>
        </p:nvSpPr>
        <p:spPr>
          <a:xfrm>
            <a:off x="1593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2. Setting on NginX</a:t>
            </a:r>
            <a:endParaRPr b="1"/>
          </a:p>
        </p:txBody>
      </p:sp>
      <p:sp>
        <p:nvSpPr>
          <p:cNvPr id="620" name="Google Shape;620;p72"/>
          <p:cNvSpPr txBox="1"/>
          <p:nvPr>
            <p:ph idx="4294967295" type="body"/>
          </p:nvPr>
        </p:nvSpPr>
        <p:spPr>
          <a:xfrm>
            <a:off x="213575" y="783125"/>
            <a:ext cx="5866800" cy="498300"/>
          </a:xfrm>
          <a:prstGeom prst="rect">
            <a:avLst/>
          </a:prstGeom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$mydeal&gt; </a:t>
            </a:r>
            <a:r>
              <a:rPr b="1" lang="ko" sz="1700">
                <a:latin typeface="Source Code Pro"/>
                <a:ea typeface="Source Code Pro"/>
                <a:cs typeface="Source Code Pro"/>
                <a:sym typeface="Source Code Pro"/>
              </a:rPr>
              <a:t>ps -ef | grep nginx</a:t>
            </a:r>
            <a:endParaRPr b="1" sz="17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17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621" name="Google Shape;621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57625"/>
            <a:ext cx="8137252" cy="683000"/>
          </a:xfrm>
          <a:prstGeom prst="rect">
            <a:avLst/>
          </a:prstGeom>
          <a:noFill/>
          <a:ln>
            <a:noFill/>
          </a:ln>
        </p:spPr>
      </p:pic>
      <p:sp>
        <p:nvSpPr>
          <p:cNvPr id="622" name="Google Shape;622;p72"/>
          <p:cNvSpPr/>
          <p:nvPr/>
        </p:nvSpPr>
        <p:spPr>
          <a:xfrm>
            <a:off x="6521700" y="1588025"/>
            <a:ext cx="1828200" cy="3354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3" name="Google Shape;623;p72"/>
          <p:cNvSpPr txBox="1"/>
          <p:nvPr>
            <p:ph idx="4294967295" type="body"/>
          </p:nvPr>
        </p:nvSpPr>
        <p:spPr>
          <a:xfrm>
            <a:off x="213575" y="2154725"/>
            <a:ext cx="5866800" cy="2535600"/>
          </a:xfrm>
          <a:prstGeom prst="rect">
            <a:avLst/>
          </a:prstGeom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$mydeal&gt; </a:t>
            </a:r>
            <a:r>
              <a:rPr lang="ko" sz="1700"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cd</a:t>
            </a:r>
            <a:r>
              <a:rPr b="1" lang="ko" sz="1700">
                <a:latin typeface="Source Code Pro"/>
                <a:ea typeface="Source Code Pro"/>
                <a:cs typeface="Source Code Pro"/>
                <a:sym typeface="Source Code Pro"/>
              </a:rPr>
              <a:t> /etc/nginx</a:t>
            </a:r>
            <a:br>
              <a:rPr b="1" lang="ko" sz="1700"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ko" sz="1700"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$mydeal&gt; cat</a:t>
            </a:r>
            <a:r>
              <a:rPr b="1" lang="ko" sz="1700"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b="1" lang="ko" sz="1700"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nginx.conf</a:t>
            </a:r>
            <a:endParaRPr b="1" sz="1700">
              <a:solidFill>
                <a:srgbClr val="FF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700"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$mydeal&gt; cat</a:t>
            </a:r>
            <a:r>
              <a:rPr b="1" lang="ko" sz="1700">
                <a:latin typeface="Source Code Pro"/>
                <a:ea typeface="Source Code Pro"/>
                <a:cs typeface="Source Code Pro"/>
                <a:sym typeface="Source Code Pro"/>
              </a:rPr>
              <a:t> conf.d/default.conf</a:t>
            </a:r>
            <a:br>
              <a:rPr b="1" lang="ko" sz="1700"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ko" sz="1700"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$mydeal&gt; </a:t>
            </a:r>
            <a:r>
              <a:rPr b="1" lang="ko" sz="1700">
                <a:latin typeface="Source Code Pro"/>
                <a:ea typeface="Source Code Pro"/>
                <a:cs typeface="Source Code Pro"/>
                <a:sym typeface="Source Code Pro"/>
              </a:rPr>
              <a:t>mkdir -p </a:t>
            </a:r>
            <a:r>
              <a:rPr b="1" lang="ko" sz="1700">
                <a:solidFill>
                  <a:srgbClr val="6AA84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/var/www/mydeal</a:t>
            </a:r>
            <a:br>
              <a:rPr b="1" lang="ko" sz="1700">
                <a:solidFill>
                  <a:srgbClr val="6AA84F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ko" sz="1700"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$mydeal&gt; </a:t>
            </a:r>
            <a:r>
              <a:rPr b="1" lang="ko" sz="1300">
                <a:latin typeface="Source Code Pro"/>
                <a:ea typeface="Source Code Pro"/>
                <a:cs typeface="Source Code Pro"/>
                <a:sym typeface="Source Code Pro"/>
              </a:rPr>
              <a:t>echo "Mydeal" &gt; </a:t>
            </a:r>
            <a:r>
              <a:rPr b="1" lang="ko" sz="1300">
                <a:solidFill>
                  <a:srgbClr val="6AA84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/var/www/mydeal/index.html</a:t>
            </a:r>
            <a:endParaRPr b="1" sz="1300">
              <a:solidFill>
                <a:srgbClr val="6AA84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700"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$mydeal&gt; vi</a:t>
            </a:r>
            <a:r>
              <a:rPr b="1" lang="ko" sz="1700">
                <a:latin typeface="Source Code Pro"/>
                <a:ea typeface="Source Code Pro"/>
                <a:cs typeface="Source Code Pro"/>
                <a:sym typeface="Source Code Pro"/>
              </a:rPr>
              <a:t> conf.d/</a:t>
            </a:r>
            <a:r>
              <a:rPr b="1" lang="ko" sz="1700"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mydeal.conf</a:t>
            </a:r>
            <a:endParaRPr b="1" sz="1700">
              <a:solidFill>
                <a:srgbClr val="FF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ko" sz="1700"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$mydeal&gt; systemctl </a:t>
            </a:r>
            <a:r>
              <a:rPr b="1" lang="ko" sz="1700">
                <a:latin typeface="Source Code Pro"/>
                <a:ea typeface="Source Code Pro"/>
                <a:cs typeface="Source Code Pro"/>
                <a:sym typeface="Source Code Pro"/>
              </a:rPr>
              <a:t>reload</a:t>
            </a:r>
            <a:r>
              <a:rPr lang="ko" sz="1700"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 nginx</a:t>
            </a:r>
            <a:br>
              <a:rPr lang="ko" sz="1700">
                <a:latin typeface="Source Code Pro Medium"/>
                <a:ea typeface="Source Code Pro Medium"/>
                <a:cs typeface="Source Code Pro Medium"/>
                <a:sym typeface="Source Code Pro Medium"/>
              </a:rPr>
            </a:br>
            <a:r>
              <a:rPr lang="ko" sz="1700"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                  (restart)</a:t>
            </a:r>
            <a:endParaRPr b="1" sz="17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624" name="Google Shape;624;p72"/>
          <p:cNvSpPr txBox="1"/>
          <p:nvPr/>
        </p:nvSpPr>
        <p:spPr>
          <a:xfrm>
            <a:off x="6207250" y="2363300"/>
            <a:ext cx="2892600" cy="1221000"/>
          </a:xfrm>
          <a:prstGeom prst="rect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server {</a:t>
            </a:r>
            <a:endParaRPr sz="600"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        listen 80;</a:t>
            </a:r>
            <a:endParaRPr sz="600"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        server_name mydeal.topician.com;</a:t>
            </a:r>
            <a:endParaRPr sz="600"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        location / {</a:t>
            </a:r>
            <a:endParaRPr sz="600"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                root   /var/www/mydeal;</a:t>
            </a:r>
            <a:endParaRPr sz="600"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                index  index.html;</a:t>
            </a:r>
            <a:endParaRPr sz="600"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                try_files $uri /index.html;</a:t>
            </a:r>
            <a:endParaRPr sz="600"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        }</a:t>
            </a:r>
            <a:endParaRPr sz="600"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}</a:t>
            </a:r>
            <a:endParaRPr sz="600"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</p:txBody>
      </p:sp>
      <p:cxnSp>
        <p:nvCxnSpPr>
          <p:cNvPr id="625" name="Google Shape;625;p72"/>
          <p:cNvCxnSpPr/>
          <p:nvPr/>
        </p:nvCxnSpPr>
        <p:spPr>
          <a:xfrm flipH="1" rot="10800000">
            <a:off x="4358425" y="2603525"/>
            <a:ext cx="1858800" cy="14412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626" name="Google Shape;626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68835" y="3822725"/>
            <a:ext cx="4032290" cy="939775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73"/>
          <p:cNvSpPr txBox="1"/>
          <p:nvPr>
            <p:ph idx="4294967295" type="title"/>
          </p:nvPr>
        </p:nvSpPr>
        <p:spPr>
          <a:xfrm>
            <a:off x="1593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3. Install certbot (</a:t>
            </a:r>
            <a:r>
              <a:rPr b="1" lang="ko" u="sng">
                <a:solidFill>
                  <a:schemeClr val="hlink"/>
                </a:solidFill>
                <a:hlinkClick r:id="rId3"/>
              </a:rPr>
              <a:t>LetsEncrypt</a:t>
            </a:r>
            <a:r>
              <a:rPr b="1" lang="ko"/>
              <a:t>)</a:t>
            </a:r>
            <a:endParaRPr b="1"/>
          </a:p>
        </p:txBody>
      </p:sp>
      <p:sp>
        <p:nvSpPr>
          <p:cNvPr id="632" name="Google Shape;632;p73"/>
          <p:cNvSpPr txBox="1"/>
          <p:nvPr>
            <p:ph idx="4294967295" type="body"/>
          </p:nvPr>
        </p:nvSpPr>
        <p:spPr>
          <a:xfrm>
            <a:off x="213575" y="859325"/>
            <a:ext cx="8643300" cy="498300"/>
          </a:xfrm>
          <a:prstGeom prst="rect">
            <a:avLst/>
          </a:prstGeom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ko" sz="1700"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$mydeal&gt; </a:t>
            </a:r>
            <a:r>
              <a:rPr b="1" lang="ko" sz="1700">
                <a:latin typeface="Source Code Pro"/>
                <a:ea typeface="Source Code Pro"/>
                <a:cs typeface="Source Code Pro"/>
                <a:sym typeface="Source Code Pro"/>
              </a:rPr>
              <a:t>yum install </a:t>
            </a:r>
            <a:r>
              <a:rPr b="1" lang="ko" sz="1700"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certbot</a:t>
            </a:r>
            <a:r>
              <a:rPr b="1" lang="ko" sz="1700"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b="1" lang="ko" sz="1700">
                <a:solidFill>
                  <a:srgbClr val="99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python2-certbot-nginx</a:t>
            </a:r>
            <a:r>
              <a:rPr b="1" lang="ko" sz="1700">
                <a:latin typeface="Source Code Pro"/>
                <a:ea typeface="Source Code Pro"/>
                <a:cs typeface="Source Code Pro"/>
                <a:sym typeface="Source Code Pro"/>
              </a:rPr>
              <a:t> -y</a:t>
            </a:r>
            <a:endParaRPr b="1" sz="17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633" name="Google Shape;633;p73"/>
          <p:cNvSpPr txBox="1"/>
          <p:nvPr>
            <p:ph idx="4294967295" type="body"/>
          </p:nvPr>
        </p:nvSpPr>
        <p:spPr>
          <a:xfrm>
            <a:off x="213575" y="1545125"/>
            <a:ext cx="8643300" cy="712800"/>
          </a:xfrm>
          <a:prstGeom prst="rect">
            <a:avLst/>
          </a:prstGeom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ko" sz="1700"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$mydeal&gt; systemctl</a:t>
            </a:r>
            <a:r>
              <a:rPr b="1" lang="ko" sz="1700"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b="1" lang="ko" sz="1700"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stop</a:t>
            </a:r>
            <a:r>
              <a:rPr b="1" lang="ko" sz="1700"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ko" sz="1700"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nginx</a:t>
            </a:r>
            <a:br>
              <a:rPr lang="ko" sz="1700">
                <a:latin typeface="Source Code Pro Medium"/>
                <a:ea typeface="Source Code Pro Medium"/>
                <a:cs typeface="Source Code Pro Medium"/>
                <a:sym typeface="Source Code Pro Medium"/>
              </a:rPr>
            </a:br>
            <a:r>
              <a:rPr lang="ko" sz="1700"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$mydeal&gt; </a:t>
            </a:r>
            <a:r>
              <a:rPr b="1" lang="ko" sz="1700">
                <a:latin typeface="Source Code Pro"/>
                <a:ea typeface="Source Code Pro"/>
                <a:cs typeface="Source Code Pro"/>
                <a:sym typeface="Source Code Pro"/>
              </a:rPr>
              <a:t>certbot --standalone -d </a:t>
            </a:r>
            <a:r>
              <a:rPr lang="ko" sz="1700"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mydeal.topician.com</a:t>
            </a:r>
            <a:r>
              <a:rPr b="1" lang="ko" sz="1700">
                <a:latin typeface="Source Code Pro"/>
                <a:ea typeface="Source Code Pro"/>
                <a:cs typeface="Source Code Pro"/>
                <a:sym typeface="Source Code Pro"/>
              </a:rPr>
              <a:t> certonly </a:t>
            </a:r>
            <a:endParaRPr b="1" sz="17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grpSp>
        <p:nvGrpSpPr>
          <p:cNvPr id="634" name="Google Shape;634;p73"/>
          <p:cNvGrpSpPr/>
          <p:nvPr/>
        </p:nvGrpSpPr>
        <p:grpSpPr>
          <a:xfrm>
            <a:off x="228600" y="2316163"/>
            <a:ext cx="4419601" cy="620700"/>
            <a:chOff x="152400" y="2119625"/>
            <a:chExt cx="4419601" cy="620700"/>
          </a:xfrm>
        </p:grpSpPr>
        <p:pic>
          <p:nvPicPr>
            <p:cNvPr id="635" name="Google Shape;635;p7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52400" y="2119625"/>
              <a:ext cx="4419601" cy="620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36" name="Google Shape;636;p7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572613" y="2603113"/>
              <a:ext cx="1527875" cy="1308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37" name="Google Shape;637;p7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66400" y="2544963"/>
            <a:ext cx="4419601" cy="738438"/>
          </a:xfrm>
          <a:prstGeom prst="rect">
            <a:avLst/>
          </a:prstGeom>
          <a:noFill/>
          <a:ln>
            <a:noFill/>
          </a:ln>
        </p:spPr>
      </p:pic>
      <p:pic>
        <p:nvPicPr>
          <p:cNvPr id="638" name="Google Shape;638;p7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2400" y="2978607"/>
            <a:ext cx="4314000" cy="83002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39" name="Google Shape;639;p73"/>
          <p:cNvGrpSpPr/>
          <p:nvPr/>
        </p:nvGrpSpPr>
        <p:grpSpPr>
          <a:xfrm>
            <a:off x="3001885" y="3512001"/>
            <a:ext cx="3932315" cy="1564175"/>
            <a:chOff x="4525885" y="3359601"/>
            <a:chExt cx="3932315" cy="1564175"/>
          </a:xfrm>
        </p:grpSpPr>
        <p:pic>
          <p:nvPicPr>
            <p:cNvPr id="640" name="Google Shape;640;p73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4525885" y="3359601"/>
              <a:ext cx="3932315" cy="1564175"/>
            </a:xfrm>
            <a:prstGeom prst="rect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pic>
        <p:cxnSp>
          <p:nvCxnSpPr>
            <p:cNvPr id="641" name="Google Shape;641;p73"/>
            <p:cNvCxnSpPr/>
            <p:nvPr/>
          </p:nvCxnSpPr>
          <p:spPr>
            <a:xfrm>
              <a:off x="4693825" y="3718412"/>
              <a:ext cx="3084300" cy="0"/>
            </a:xfrm>
            <a:prstGeom prst="straightConnector1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42" name="Google Shape;642;p73"/>
            <p:cNvCxnSpPr/>
            <p:nvPr/>
          </p:nvCxnSpPr>
          <p:spPr>
            <a:xfrm>
              <a:off x="4693825" y="3947012"/>
              <a:ext cx="3084300" cy="0"/>
            </a:xfrm>
            <a:prstGeom prst="straightConnector1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74"/>
          <p:cNvSpPr txBox="1"/>
          <p:nvPr>
            <p:ph idx="4294967295" type="title"/>
          </p:nvPr>
        </p:nvSpPr>
        <p:spPr>
          <a:xfrm>
            <a:off x="1593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4</a:t>
            </a:r>
            <a:r>
              <a:rPr b="1" lang="ko"/>
              <a:t>. Configure HTTS on NginX</a:t>
            </a:r>
            <a:endParaRPr b="1"/>
          </a:p>
        </p:txBody>
      </p:sp>
      <p:sp>
        <p:nvSpPr>
          <p:cNvPr id="648" name="Google Shape;648;p74"/>
          <p:cNvSpPr txBox="1"/>
          <p:nvPr>
            <p:ph idx="4294967295" type="body"/>
          </p:nvPr>
        </p:nvSpPr>
        <p:spPr>
          <a:xfrm>
            <a:off x="213575" y="783125"/>
            <a:ext cx="4582800" cy="498300"/>
          </a:xfrm>
          <a:prstGeom prst="rect">
            <a:avLst/>
          </a:prstGeom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$mydeal&gt; </a:t>
            </a:r>
            <a:r>
              <a:rPr b="1" lang="ko" sz="1700">
                <a:latin typeface="Source Code Pro"/>
                <a:ea typeface="Source Code Pro"/>
                <a:cs typeface="Source Code Pro"/>
                <a:sym typeface="Source Code Pro"/>
              </a:rPr>
              <a:t>vi conf.d/mydeal.conf</a:t>
            </a:r>
            <a:endParaRPr b="1" sz="17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17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649" name="Google Shape;649;p74"/>
          <p:cNvSpPr txBox="1"/>
          <p:nvPr/>
        </p:nvSpPr>
        <p:spPr>
          <a:xfrm>
            <a:off x="5264525" y="534500"/>
            <a:ext cx="3835200" cy="3024300"/>
          </a:xfrm>
          <a:prstGeom prst="rect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server {</a:t>
            </a:r>
            <a:endParaRPr sz="600"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	listen 80;</a:t>
            </a:r>
            <a:endParaRPr sz="600"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	server_name mydeal.topician.com;</a:t>
            </a:r>
            <a:endParaRPr sz="600"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	location / {</a:t>
            </a:r>
            <a:endParaRPr sz="600"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        	root   /var/www/mydeal;</a:t>
            </a:r>
            <a:endParaRPr sz="600"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       	index  index.html;</a:t>
            </a:r>
            <a:endParaRPr sz="600"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        	try_files $uri /index.html;</a:t>
            </a:r>
            <a:endParaRPr sz="600"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        }</a:t>
            </a:r>
            <a:endParaRPr sz="600"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        return      301 https://$host$request_uri;</a:t>
            </a:r>
            <a:endParaRPr sz="600"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}</a:t>
            </a:r>
            <a:endParaRPr sz="600"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server {</a:t>
            </a:r>
            <a:endParaRPr sz="600"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    listen 443 ssl http2;</a:t>
            </a:r>
            <a:endParaRPr sz="600"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    listen [::]:443 ssl http2;</a:t>
            </a:r>
            <a:endParaRPr sz="600"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    server_name mydeal.topician.com;</a:t>
            </a:r>
            <a:endParaRPr sz="600"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    ssl_certificate /etc/letsencrypt/live/mydeal.topician.com/fullchain.pem;</a:t>
            </a:r>
            <a:endParaRPr sz="600"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    ssl_certificate_key /etc/letsencrypt/live/mydeal.topician.com/privkey.pem;</a:t>
            </a:r>
            <a:endParaRPr sz="600"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    location / {</a:t>
            </a:r>
            <a:endParaRPr sz="600"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        root   /var/www/mydeal;</a:t>
            </a:r>
            <a:endParaRPr sz="600"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        index  index.html;</a:t>
            </a:r>
            <a:endParaRPr sz="600"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        try_files $uri /index.html;</a:t>
            </a:r>
            <a:endParaRPr sz="600"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    }</a:t>
            </a:r>
            <a:endParaRPr sz="600"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}</a:t>
            </a:r>
            <a:endParaRPr sz="600"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</p:txBody>
      </p:sp>
      <p:cxnSp>
        <p:nvCxnSpPr>
          <p:cNvPr id="650" name="Google Shape;650;p74"/>
          <p:cNvCxnSpPr/>
          <p:nvPr/>
        </p:nvCxnSpPr>
        <p:spPr>
          <a:xfrm flipH="1" rot="10800000">
            <a:off x="4328325" y="763050"/>
            <a:ext cx="942600" cy="2565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651" name="Google Shape;651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57625"/>
            <a:ext cx="4909007" cy="3709674"/>
          </a:xfrm>
          <a:prstGeom prst="rect">
            <a:avLst/>
          </a:prstGeom>
          <a:noFill/>
          <a:ln>
            <a:noFill/>
          </a:ln>
        </p:spPr>
      </p:pic>
      <p:sp>
        <p:nvSpPr>
          <p:cNvPr id="652" name="Google Shape;652;p74"/>
          <p:cNvSpPr/>
          <p:nvPr/>
        </p:nvSpPr>
        <p:spPr>
          <a:xfrm>
            <a:off x="462050" y="2603525"/>
            <a:ext cx="2892600" cy="3354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3" name="Google Shape;653;p74"/>
          <p:cNvSpPr txBox="1"/>
          <p:nvPr>
            <p:ph idx="4294967295" type="body"/>
          </p:nvPr>
        </p:nvSpPr>
        <p:spPr>
          <a:xfrm>
            <a:off x="5181175" y="3678725"/>
            <a:ext cx="3958500" cy="983100"/>
          </a:xfrm>
          <a:prstGeom prst="rect">
            <a:avLst/>
          </a:prstGeom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$mydeal&gt; </a:t>
            </a:r>
            <a:r>
              <a:rPr b="1" lang="ko" sz="1700">
                <a:latin typeface="Source Code Pro"/>
                <a:ea typeface="Source Code Pro"/>
                <a:cs typeface="Source Code Pro"/>
                <a:sym typeface="Source Code Pro"/>
              </a:rPr>
              <a:t>nginx -t</a:t>
            </a:r>
            <a:endParaRPr b="1" sz="17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700"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$mydeal&gt; </a:t>
            </a:r>
            <a:r>
              <a:rPr lang="ko" sz="1500"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systemctl </a:t>
            </a:r>
            <a:r>
              <a:rPr b="1" lang="ko" sz="1500">
                <a:latin typeface="Source Code Pro"/>
                <a:ea typeface="Source Code Pro"/>
                <a:cs typeface="Source Code Pro"/>
                <a:sym typeface="Source Code Pro"/>
              </a:rPr>
              <a:t>start</a:t>
            </a:r>
            <a:r>
              <a:rPr lang="ko" sz="1500"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 nginx</a:t>
            </a:r>
            <a:endParaRPr sz="1500"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17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654" name="Google Shape;654;p74"/>
          <p:cNvSpPr/>
          <p:nvPr/>
        </p:nvSpPr>
        <p:spPr>
          <a:xfrm>
            <a:off x="157250" y="3136925"/>
            <a:ext cx="1862700" cy="4218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5" name="Google Shape;655;p74"/>
          <p:cNvSpPr/>
          <p:nvPr/>
        </p:nvSpPr>
        <p:spPr>
          <a:xfrm>
            <a:off x="309650" y="3619025"/>
            <a:ext cx="4582800" cy="6771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56" name="Google Shape;656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19425" y="4191000"/>
            <a:ext cx="3257550" cy="8763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57" name="Google Shape;657;p74"/>
          <p:cNvSpPr/>
          <p:nvPr/>
        </p:nvSpPr>
        <p:spPr>
          <a:xfrm>
            <a:off x="3206175" y="4464387"/>
            <a:ext cx="538500" cy="4218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75"/>
          <p:cNvSpPr txBox="1"/>
          <p:nvPr>
            <p:ph idx="4294967295" type="title"/>
          </p:nvPr>
        </p:nvSpPr>
        <p:spPr>
          <a:xfrm>
            <a:off x="1593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5</a:t>
            </a:r>
            <a:r>
              <a:rPr b="1" lang="ko"/>
              <a:t>. </a:t>
            </a:r>
            <a:r>
              <a:rPr b="1" lang="ko"/>
              <a:t>Auto Renew every 2 months - crontab</a:t>
            </a:r>
            <a:endParaRPr b="1"/>
          </a:p>
        </p:txBody>
      </p:sp>
      <p:pic>
        <p:nvPicPr>
          <p:cNvPr id="663" name="Google Shape;663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89125"/>
            <a:ext cx="4066924" cy="4245301"/>
          </a:xfrm>
          <a:prstGeom prst="rect">
            <a:avLst/>
          </a:prstGeom>
          <a:noFill/>
          <a:ln>
            <a:noFill/>
          </a:ln>
        </p:spPr>
      </p:pic>
      <p:sp>
        <p:nvSpPr>
          <p:cNvPr id="664" name="Google Shape;664;p75"/>
          <p:cNvSpPr/>
          <p:nvPr/>
        </p:nvSpPr>
        <p:spPr>
          <a:xfrm>
            <a:off x="157250" y="3898925"/>
            <a:ext cx="3311700" cy="4743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5" name="Google Shape;665;p75"/>
          <p:cNvSpPr txBox="1"/>
          <p:nvPr/>
        </p:nvSpPr>
        <p:spPr>
          <a:xfrm>
            <a:off x="322125" y="1139675"/>
            <a:ext cx="4014300" cy="809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4300">
                <a:solidFill>
                  <a:srgbClr val="FF0000"/>
                </a:solidFill>
                <a:latin typeface="Impact"/>
                <a:ea typeface="Impact"/>
                <a:cs typeface="Impact"/>
                <a:sym typeface="Impact"/>
              </a:rPr>
              <a:t>2,4,6,8,10,12 월!</a:t>
            </a:r>
            <a:endParaRPr b="1" sz="4300">
              <a:solidFill>
                <a:srgbClr val="FF0000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666" name="Google Shape;666;p75"/>
          <p:cNvSpPr txBox="1"/>
          <p:nvPr>
            <p:ph idx="4294967295" type="body"/>
          </p:nvPr>
        </p:nvSpPr>
        <p:spPr>
          <a:xfrm>
            <a:off x="4713075" y="783125"/>
            <a:ext cx="4274400" cy="498300"/>
          </a:xfrm>
          <a:prstGeom prst="rect">
            <a:avLst/>
          </a:prstGeom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$mydeal&gt; </a:t>
            </a:r>
            <a:r>
              <a:rPr b="1" lang="ko" sz="1700">
                <a:latin typeface="Source Code Pro"/>
                <a:ea typeface="Source Code Pro"/>
                <a:cs typeface="Source Code Pro"/>
                <a:sym typeface="Source Code Pro"/>
              </a:rPr>
              <a:t>certbot renew</a:t>
            </a:r>
            <a:endParaRPr b="1" sz="17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17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667" name="Google Shape;667;p75"/>
          <p:cNvSpPr txBox="1"/>
          <p:nvPr>
            <p:ph idx="4294967295" type="body"/>
          </p:nvPr>
        </p:nvSpPr>
        <p:spPr>
          <a:xfrm>
            <a:off x="4713075" y="1468925"/>
            <a:ext cx="4274400" cy="498300"/>
          </a:xfrm>
          <a:prstGeom prst="rect">
            <a:avLst/>
          </a:prstGeom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$mydeal&gt; </a:t>
            </a:r>
            <a:r>
              <a:rPr b="1" lang="ko" sz="1700">
                <a:latin typeface="Source Code Pro"/>
                <a:ea typeface="Source Code Pro"/>
                <a:cs typeface="Source Code Pro"/>
                <a:sym typeface="Source Code Pro"/>
              </a:rPr>
              <a:t>crontab -e</a:t>
            </a:r>
            <a:endParaRPr b="1" sz="17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17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668" name="Google Shape;668;p75"/>
          <p:cNvSpPr txBox="1"/>
          <p:nvPr/>
        </p:nvSpPr>
        <p:spPr>
          <a:xfrm>
            <a:off x="4372925" y="2154725"/>
            <a:ext cx="4674900" cy="415200"/>
          </a:xfrm>
          <a:prstGeom prst="rect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999999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# renew certbot every 2 months</a:t>
            </a:r>
            <a:endParaRPr sz="800">
              <a:solidFill>
                <a:srgbClr val="999999"/>
              </a:solidFill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0 5 1 */2 * /usr/bin/certbot renew &gt;&gt; /etc/nginx/cert.log 2&gt;&amp;1</a:t>
            </a:r>
            <a:endParaRPr sz="800"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</p:txBody>
      </p:sp>
      <p:sp>
        <p:nvSpPr>
          <p:cNvPr id="669" name="Google Shape;669;p75"/>
          <p:cNvSpPr txBox="1"/>
          <p:nvPr/>
        </p:nvSpPr>
        <p:spPr>
          <a:xfrm>
            <a:off x="4372925" y="2724150"/>
            <a:ext cx="4674900" cy="1404000"/>
          </a:xfrm>
          <a:prstGeom prst="rect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# 정석적인 표현 (오류발생시 사용하세요)</a:t>
            </a:r>
            <a:endParaRPr sz="900">
              <a:solidFill>
                <a:srgbClr val="FF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latin typeface="Source Code Pro"/>
                <a:ea typeface="Source Code Pro"/>
                <a:cs typeface="Source Code Pro"/>
                <a:sym typeface="Source Code Pro"/>
              </a:rPr>
              <a:t>/usr/bin/certbot renew --force-renew </a:t>
            </a:r>
            <a:r>
              <a:rPr b="1" lang="ko" sz="900">
                <a:latin typeface="Source Code Pro"/>
                <a:ea typeface="Source Code Pro"/>
                <a:cs typeface="Source Code Pro"/>
                <a:sym typeface="Source Code Pro"/>
              </a:rPr>
              <a:t>--pre-hook</a:t>
            </a:r>
            <a:r>
              <a:rPr lang="ko" sz="900">
                <a:latin typeface="Source Code Pro"/>
                <a:ea typeface="Source Code Pro"/>
                <a:cs typeface="Source Code Pro"/>
                <a:sym typeface="Source Code Pro"/>
              </a:rPr>
              <a:t>="/usr/bin/systemctl stop nginx" </a:t>
            </a:r>
            <a:r>
              <a:rPr b="1" lang="ko" sz="900">
                <a:latin typeface="Source Code Pro"/>
                <a:ea typeface="Source Code Pro"/>
                <a:cs typeface="Source Code Pro"/>
                <a:sym typeface="Source Code Pro"/>
              </a:rPr>
              <a:t>--post-hook</a:t>
            </a:r>
            <a:r>
              <a:rPr lang="ko" sz="900">
                <a:latin typeface="Source Code Pro"/>
                <a:ea typeface="Source Code Pro"/>
                <a:cs typeface="Source Code Pro"/>
                <a:sym typeface="Source Code Pro"/>
              </a:rPr>
              <a:t>="/usr/bin/systemctl start nginx"</a:t>
            </a:r>
            <a:endParaRPr sz="9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수행 전</a:t>
            </a:r>
            <a:r>
              <a:rPr lang="ko" sz="900"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에 nginx 중지하고, 수행 후에 nginx 시작하라고 명시!</a:t>
            </a:r>
            <a:endParaRPr sz="900">
              <a:solidFill>
                <a:srgbClr val="FF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76"/>
          <p:cNvSpPr txBox="1"/>
          <p:nvPr>
            <p:ph idx="4294967295" type="title"/>
          </p:nvPr>
        </p:nvSpPr>
        <p:spPr>
          <a:xfrm>
            <a:off x="1593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6AA84F"/>
                </a:solidFill>
              </a:rPr>
              <a:t>Tip:</a:t>
            </a:r>
            <a:r>
              <a:rPr lang="ko">
                <a:solidFill>
                  <a:srgbClr val="999999"/>
                </a:solidFill>
              </a:rPr>
              <a:t> </a:t>
            </a:r>
            <a:r>
              <a:rPr b="1" lang="ko"/>
              <a:t>Auto SSH Login to Server</a:t>
            </a:r>
            <a:endParaRPr b="1"/>
          </a:p>
        </p:txBody>
      </p:sp>
      <p:sp>
        <p:nvSpPr>
          <p:cNvPr id="675" name="Google Shape;675;p76"/>
          <p:cNvSpPr txBox="1"/>
          <p:nvPr>
            <p:ph idx="4294967295" type="body"/>
          </p:nvPr>
        </p:nvSpPr>
        <p:spPr>
          <a:xfrm>
            <a:off x="307025" y="554525"/>
            <a:ext cx="8781000" cy="28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$jade&gt; </a:t>
            </a:r>
            <a:r>
              <a:rPr b="1" lang="ko" sz="1700">
                <a:latin typeface="Source Code Pro"/>
                <a:ea typeface="Source Code Pro"/>
                <a:cs typeface="Source Code Pro"/>
                <a:sym typeface="Source Code Pro"/>
              </a:rPr>
              <a:t>ssh root@106.10.46.114 -p 50000</a:t>
            </a:r>
            <a:endParaRPr b="1" sz="17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ko" sz="1700"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$jade&gt;</a:t>
            </a:r>
            <a:r>
              <a:rPr b="1" lang="ko" sz="1700">
                <a:latin typeface="Source Code Pro"/>
                <a:ea typeface="Source Code Pro"/>
                <a:cs typeface="Source Code Pro"/>
                <a:sym typeface="Source Code Pro"/>
              </a:rPr>
              <a:t> cd ~</a:t>
            </a:r>
            <a:br>
              <a:rPr b="1" lang="ko" sz="1700"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ko" sz="1700"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$jade&gt;</a:t>
            </a:r>
            <a:r>
              <a:rPr b="1" lang="ko" sz="1700">
                <a:latin typeface="Source Code Pro"/>
                <a:ea typeface="Source Code Pro"/>
                <a:cs typeface="Source Code Pro"/>
                <a:sym typeface="Source Code Pro"/>
              </a:rPr>
              <a:t> ssh-keygen -t rsa</a:t>
            </a:r>
            <a:br>
              <a:rPr b="1" lang="ko" sz="1700"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ko" sz="1700"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$jade&gt;</a:t>
            </a:r>
            <a:r>
              <a:rPr b="1" lang="ko" sz="1700">
                <a:latin typeface="Source Code Pro"/>
                <a:ea typeface="Source Code Pro"/>
                <a:cs typeface="Source Code Pro"/>
                <a:sym typeface="Source Code Pro"/>
              </a:rPr>
              <a:t> ssh-copy-id -i .ssh/id_rsa.pub </a:t>
            </a:r>
            <a:r>
              <a:rPr lang="ko" sz="1700"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root@106.10.46.114 -p 50000</a:t>
            </a:r>
            <a:endParaRPr sz="1700"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</p:txBody>
      </p:sp>
      <p:pic>
        <p:nvPicPr>
          <p:cNvPr id="676" name="Google Shape;676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969575"/>
            <a:ext cx="5189376" cy="43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7" name="Google Shape;677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08373" y="1719222"/>
            <a:ext cx="4702546" cy="1119950"/>
          </a:xfrm>
          <a:prstGeom prst="rect">
            <a:avLst/>
          </a:prstGeom>
          <a:noFill/>
          <a:ln>
            <a:noFill/>
          </a:ln>
        </p:spPr>
      </p:pic>
      <p:sp>
        <p:nvSpPr>
          <p:cNvPr id="678" name="Google Shape;678;p76"/>
          <p:cNvSpPr/>
          <p:nvPr/>
        </p:nvSpPr>
        <p:spPr>
          <a:xfrm>
            <a:off x="2406900" y="1130827"/>
            <a:ext cx="1434600" cy="3354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79" name="Google Shape;679;p7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4800" y="3487325"/>
            <a:ext cx="6563198" cy="812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77"/>
          <p:cNvSpPr txBox="1"/>
          <p:nvPr>
            <p:ph idx="4294967295" type="title"/>
          </p:nvPr>
        </p:nvSpPr>
        <p:spPr>
          <a:xfrm>
            <a:off x="1593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6AA84F"/>
                </a:solidFill>
              </a:rPr>
              <a:t>Tip:</a:t>
            </a:r>
            <a:r>
              <a:rPr lang="ko">
                <a:solidFill>
                  <a:srgbClr val="999999"/>
                </a:solidFill>
              </a:rPr>
              <a:t> </a:t>
            </a:r>
            <a:r>
              <a:rPr b="1" lang="ko"/>
              <a:t>alias ncloud</a:t>
            </a:r>
            <a:endParaRPr b="1"/>
          </a:p>
        </p:txBody>
      </p:sp>
      <p:sp>
        <p:nvSpPr>
          <p:cNvPr id="685" name="Google Shape;685;p77"/>
          <p:cNvSpPr txBox="1"/>
          <p:nvPr>
            <p:ph idx="4294967295" type="body"/>
          </p:nvPr>
        </p:nvSpPr>
        <p:spPr>
          <a:xfrm>
            <a:off x="307025" y="554525"/>
            <a:ext cx="8781000" cy="24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$jade&gt; </a:t>
            </a:r>
            <a:r>
              <a:rPr b="1" lang="ko" sz="1700">
                <a:latin typeface="Source Code Pro"/>
                <a:ea typeface="Source Code Pro"/>
                <a:cs typeface="Source Code Pro"/>
                <a:sym typeface="Source Code Pro"/>
              </a:rPr>
              <a:t>vi ~/.bash_profile</a:t>
            </a:r>
            <a:endParaRPr b="1" sz="17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ko" sz="1700"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$jade&gt;</a:t>
            </a:r>
            <a:r>
              <a:rPr b="1" lang="ko" sz="1700">
                <a:latin typeface="Source Code Pro"/>
                <a:ea typeface="Source Code Pro"/>
                <a:cs typeface="Source Code Pro"/>
                <a:sym typeface="Source Code Pro"/>
              </a:rPr>
              <a:t> . ~/.bash_profile</a:t>
            </a:r>
            <a:endParaRPr sz="1700"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</p:txBody>
      </p:sp>
      <p:pic>
        <p:nvPicPr>
          <p:cNvPr id="686" name="Google Shape;686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600" y="1008250"/>
            <a:ext cx="5292850" cy="83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7" name="Google Shape;687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3182525"/>
            <a:ext cx="8839199" cy="107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78"/>
          <p:cNvSpPr txBox="1"/>
          <p:nvPr>
            <p:ph idx="1" type="body"/>
          </p:nvPr>
        </p:nvSpPr>
        <p:spPr>
          <a:xfrm>
            <a:off x="192425" y="331925"/>
            <a:ext cx="2970000" cy="621900"/>
          </a:xfrm>
          <a:prstGeom prst="rect">
            <a:avLst/>
          </a:prstGeom>
          <a:ln cap="flat" cmpd="sng" w="28575">
            <a:solidFill>
              <a:srgbClr val="6D9EE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ko" sz="2400"/>
              <a:t>Server (NCP)</a:t>
            </a:r>
            <a:endParaRPr b="1" sz="2400"/>
          </a:p>
        </p:txBody>
      </p:sp>
      <p:sp>
        <p:nvSpPr>
          <p:cNvPr id="693" name="Google Shape;693;p78"/>
          <p:cNvSpPr txBox="1"/>
          <p:nvPr/>
        </p:nvSpPr>
        <p:spPr>
          <a:xfrm>
            <a:off x="192300" y="957775"/>
            <a:ext cx="2970000" cy="3444000"/>
          </a:xfrm>
          <a:prstGeom prst="rect">
            <a:avLst/>
          </a:prstGeom>
          <a:noFill/>
          <a:ln cap="flat" cmpd="sng" w="28575">
            <a:solidFill>
              <a:srgbClr val="6D9EE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Proxima Nova"/>
                <a:ea typeface="Proxima Nova"/>
                <a:cs typeface="Proxima Nova"/>
                <a:sym typeface="Proxima Nova"/>
              </a:rPr>
              <a:t>Nginx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Proxima Nova"/>
                <a:ea typeface="Proxima Nova"/>
                <a:cs typeface="Proxima Nova"/>
                <a:sym typeface="Proxima Nova"/>
              </a:rPr>
              <a:t>volta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Proxima Nova"/>
                <a:ea typeface="Proxima Nova"/>
                <a:cs typeface="Proxima Nova"/>
                <a:sym typeface="Proxima Nova"/>
              </a:rPr>
              <a:t>PM2 by volta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Proxima Nova"/>
                <a:ea typeface="Proxima Nova"/>
                <a:cs typeface="Proxima Nova"/>
                <a:sym typeface="Proxima Nova"/>
              </a:rPr>
              <a:t>Node, NPM by volta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Proxima Nova"/>
                <a:ea typeface="Proxima Nova"/>
                <a:cs typeface="Proxima Nova"/>
                <a:sym typeface="Proxima Nova"/>
              </a:rPr>
              <a:t>python3, pip3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Proxima Nova"/>
                <a:ea typeface="Proxima Nova"/>
                <a:cs typeface="Proxima Nova"/>
                <a:sym typeface="Proxima Nova"/>
              </a:rPr>
              <a:t>MySQL 8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Proxima Nova"/>
                <a:ea typeface="Proxima Nova"/>
                <a:cs typeface="Proxima Nova"/>
                <a:sym typeface="Proxima Nova"/>
              </a:rPr>
              <a:t>Let's Encrypt SSL(HTTPS) Agent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94" name="Google Shape;694;p78"/>
          <p:cNvSpPr txBox="1"/>
          <p:nvPr>
            <p:ph idx="1" type="body"/>
          </p:nvPr>
        </p:nvSpPr>
        <p:spPr>
          <a:xfrm>
            <a:off x="3464166" y="331925"/>
            <a:ext cx="2746200" cy="621900"/>
          </a:xfrm>
          <a:prstGeom prst="rect">
            <a:avLst/>
          </a:prstGeom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ko" sz="2400"/>
              <a:t>PC (docker)</a:t>
            </a:r>
            <a:endParaRPr b="1" sz="2400"/>
          </a:p>
        </p:txBody>
      </p:sp>
      <p:sp>
        <p:nvSpPr>
          <p:cNvPr id="695" name="Google Shape;695;p78"/>
          <p:cNvSpPr txBox="1"/>
          <p:nvPr/>
        </p:nvSpPr>
        <p:spPr>
          <a:xfrm>
            <a:off x="3464050" y="957775"/>
            <a:ext cx="2746200" cy="3444000"/>
          </a:xfrm>
          <a:prstGeom prst="rect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Proxima Nova"/>
                <a:ea typeface="Proxima Nova"/>
                <a:cs typeface="Proxima Nova"/>
                <a:sym typeface="Proxima Nova"/>
              </a:rPr>
              <a:t>CentOS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Proxima Nova"/>
                <a:ea typeface="Proxima Nova"/>
                <a:cs typeface="Proxima Nova"/>
                <a:sym typeface="Proxima Nova"/>
              </a:rPr>
              <a:t>Nginx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Proxima Nova"/>
                <a:ea typeface="Proxima Nova"/>
                <a:cs typeface="Proxima Nova"/>
                <a:sym typeface="Proxima Nova"/>
              </a:rPr>
              <a:t>volta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Proxima Nova"/>
                <a:ea typeface="Proxima Nova"/>
                <a:cs typeface="Proxima Nova"/>
                <a:sym typeface="Proxima Nova"/>
              </a:rPr>
              <a:t>PM2 by volta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Proxima Nova"/>
                <a:ea typeface="Proxima Nova"/>
                <a:cs typeface="Proxima Nova"/>
                <a:sym typeface="Proxima Nova"/>
              </a:rPr>
              <a:t>Node, NPM by volta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Proxima Nova"/>
                <a:ea typeface="Proxima Nova"/>
                <a:cs typeface="Proxima Nova"/>
                <a:sym typeface="Proxima Nova"/>
              </a:rPr>
              <a:t>python3, pip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999999"/>
                </a:solidFill>
                <a:latin typeface="Proxima Nova"/>
                <a:ea typeface="Proxima Nova"/>
                <a:cs typeface="Proxima Nova"/>
                <a:sym typeface="Proxima Nova"/>
              </a:rPr>
              <a:t>MySQL 8</a:t>
            </a:r>
            <a:endParaRPr>
              <a:solidFill>
                <a:srgbClr val="999999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Proxima Nova"/>
                <a:ea typeface="Proxima Nova"/>
                <a:cs typeface="Proxima Nova"/>
                <a:sym typeface="Proxima Nova"/>
              </a:rPr>
              <a:t>rsync, rcp setting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96" name="Google Shape;696;p78"/>
          <p:cNvSpPr txBox="1"/>
          <p:nvPr>
            <p:ph idx="1" type="body"/>
          </p:nvPr>
        </p:nvSpPr>
        <p:spPr>
          <a:xfrm>
            <a:off x="6314139" y="331925"/>
            <a:ext cx="2715600" cy="621900"/>
          </a:xfrm>
          <a:prstGeom prst="rect">
            <a:avLst/>
          </a:prstGeom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ko" sz="2400"/>
              <a:t>PC (host)</a:t>
            </a:r>
            <a:endParaRPr b="1" sz="2400"/>
          </a:p>
        </p:txBody>
      </p:sp>
      <p:sp>
        <p:nvSpPr>
          <p:cNvPr id="697" name="Google Shape;697;p78"/>
          <p:cNvSpPr txBox="1"/>
          <p:nvPr/>
        </p:nvSpPr>
        <p:spPr>
          <a:xfrm>
            <a:off x="6314025" y="957775"/>
            <a:ext cx="2715600" cy="3444000"/>
          </a:xfrm>
          <a:prstGeom prst="rect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Proxima Nova"/>
                <a:ea typeface="Proxima Nova"/>
                <a:cs typeface="Proxima Nova"/>
                <a:sym typeface="Proxima Nova"/>
              </a:rPr>
              <a:t>VSCode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Proxima Nova"/>
                <a:ea typeface="Proxima Nova"/>
                <a:cs typeface="Proxima Nova"/>
                <a:sym typeface="Proxima Nova"/>
              </a:rPr>
              <a:t>MySQL Workbench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Proxima Nova"/>
                <a:ea typeface="Proxima Nova"/>
                <a:cs typeface="Proxima Nova"/>
                <a:sym typeface="Proxima Nova"/>
              </a:rPr>
              <a:t>Git Client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79"/>
          <p:cNvSpPr txBox="1"/>
          <p:nvPr>
            <p:ph type="title"/>
          </p:nvPr>
        </p:nvSpPr>
        <p:spPr>
          <a:xfrm>
            <a:off x="311700" y="1524875"/>
            <a:ext cx="8520600" cy="191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0">
                <a:solidFill>
                  <a:srgbClr val="FF0000"/>
                </a:solidFill>
              </a:rPr>
              <a:t> Let's set Dev. Env.</a:t>
            </a:r>
            <a:endParaRPr sz="6000">
              <a:solidFill>
                <a:srgbClr val="FF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5000"/>
              <a:t>(PC - 개발 환경 구축)</a:t>
            </a:r>
            <a:endParaRPr sz="5000"/>
          </a:p>
        </p:txBody>
      </p:sp>
      <p:sp>
        <p:nvSpPr>
          <p:cNvPr id="703" name="Google Shape;703;p79"/>
          <p:cNvSpPr txBox="1"/>
          <p:nvPr>
            <p:ph idx="1" type="body"/>
          </p:nvPr>
        </p:nvSpPr>
        <p:spPr>
          <a:xfrm>
            <a:off x="311700" y="3680900"/>
            <a:ext cx="8520600" cy="9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ko" sz="3000">
                <a:solidFill>
                  <a:srgbClr val="4A86E8"/>
                </a:solidFill>
              </a:rPr>
              <a:t>`</a:t>
            </a:r>
            <a:r>
              <a:rPr lang="ko" sz="3000">
                <a:solidFill>
                  <a:srgbClr val="4A86E8"/>
                </a:solidFill>
              </a:rPr>
              <a:t>MyDeaL</a:t>
            </a:r>
            <a:r>
              <a:rPr lang="ko" sz="3000">
                <a:solidFill>
                  <a:srgbClr val="4A86E8"/>
                </a:solidFill>
              </a:rPr>
              <a:t>` </a:t>
            </a:r>
            <a:r>
              <a:rPr b="1" lang="ko" sz="3000">
                <a:solidFill>
                  <a:srgbClr val="4A86E8"/>
                </a:solidFill>
              </a:rPr>
              <a:t>Test(Dev)</a:t>
            </a:r>
            <a:r>
              <a:rPr lang="ko" sz="3000">
                <a:solidFill>
                  <a:srgbClr val="4A86E8"/>
                </a:solidFill>
              </a:rPr>
              <a:t> </a:t>
            </a:r>
            <a:r>
              <a:rPr b="1" lang="ko" sz="3000">
                <a:solidFill>
                  <a:srgbClr val="4A86E8"/>
                </a:solidFill>
              </a:rPr>
              <a:t>Server</a:t>
            </a:r>
            <a:r>
              <a:rPr lang="ko" sz="3000">
                <a:solidFill>
                  <a:srgbClr val="4A86E8"/>
                </a:solidFill>
              </a:rPr>
              <a:t> on PC</a:t>
            </a:r>
            <a:endParaRPr sz="3000">
              <a:solidFill>
                <a:srgbClr val="4A86E8"/>
              </a:solidFill>
            </a:endParaRPr>
          </a:p>
        </p:txBody>
      </p:sp>
      <p:sp>
        <p:nvSpPr>
          <p:cNvPr id="704" name="Google Shape;704;p79"/>
          <p:cNvSpPr txBox="1"/>
          <p:nvPr/>
        </p:nvSpPr>
        <p:spPr>
          <a:xfrm>
            <a:off x="158525" y="225275"/>
            <a:ext cx="2130900" cy="901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5000">
                <a:solidFill>
                  <a:srgbClr val="FF0000"/>
                </a:solidFill>
                <a:latin typeface="Impact"/>
                <a:ea typeface="Impact"/>
                <a:cs typeface="Impact"/>
                <a:sym typeface="Impact"/>
              </a:rPr>
              <a:t>제 4 강</a:t>
            </a:r>
            <a:endParaRPr b="1" sz="5000">
              <a:solidFill>
                <a:srgbClr val="FF0000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705" name="Google Shape;705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52800" y="26400"/>
            <a:ext cx="1935975" cy="165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80"/>
          <p:cNvSpPr txBox="1"/>
          <p:nvPr>
            <p:ph type="title"/>
          </p:nvPr>
        </p:nvSpPr>
        <p:spPr>
          <a:xfrm>
            <a:off x="311700" y="1524875"/>
            <a:ext cx="8520600" cy="191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0">
                <a:solidFill>
                  <a:srgbClr val="FF0000"/>
                </a:solidFill>
              </a:rPr>
              <a:t>Docker Test 환경 구축</a:t>
            </a:r>
            <a:endParaRPr sz="5000"/>
          </a:p>
        </p:txBody>
      </p:sp>
      <p:sp>
        <p:nvSpPr>
          <p:cNvPr id="711" name="Google Shape;711;p80"/>
          <p:cNvSpPr txBox="1"/>
          <p:nvPr>
            <p:ph idx="1" type="body"/>
          </p:nvPr>
        </p:nvSpPr>
        <p:spPr>
          <a:xfrm>
            <a:off x="311700" y="3680900"/>
            <a:ext cx="8520600" cy="9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ko" sz="3000">
                <a:solidFill>
                  <a:srgbClr val="4A86E8"/>
                </a:solidFill>
              </a:rPr>
              <a:t>`MyDeaL` </a:t>
            </a:r>
            <a:r>
              <a:rPr b="1" lang="ko" sz="3000">
                <a:solidFill>
                  <a:srgbClr val="4A86E8"/>
                </a:solidFill>
              </a:rPr>
              <a:t>Test(Dev)</a:t>
            </a:r>
            <a:r>
              <a:rPr lang="ko" sz="3000">
                <a:solidFill>
                  <a:srgbClr val="4A86E8"/>
                </a:solidFill>
              </a:rPr>
              <a:t> </a:t>
            </a:r>
            <a:r>
              <a:rPr b="1" lang="ko" sz="3000">
                <a:solidFill>
                  <a:srgbClr val="4A86E8"/>
                </a:solidFill>
              </a:rPr>
              <a:t>Server</a:t>
            </a:r>
            <a:r>
              <a:rPr lang="ko" sz="3000">
                <a:solidFill>
                  <a:srgbClr val="4A86E8"/>
                </a:solidFill>
              </a:rPr>
              <a:t> on PC</a:t>
            </a:r>
            <a:endParaRPr sz="3000">
              <a:solidFill>
                <a:srgbClr val="4A86E8"/>
              </a:solidFill>
            </a:endParaRPr>
          </a:p>
        </p:txBody>
      </p:sp>
      <p:sp>
        <p:nvSpPr>
          <p:cNvPr id="712" name="Google Shape;712;p80"/>
          <p:cNvSpPr txBox="1"/>
          <p:nvPr/>
        </p:nvSpPr>
        <p:spPr>
          <a:xfrm>
            <a:off x="158525" y="225275"/>
            <a:ext cx="2497800" cy="901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5000">
                <a:solidFill>
                  <a:srgbClr val="FF0000"/>
                </a:solidFill>
                <a:latin typeface="Impact"/>
                <a:ea typeface="Impact"/>
                <a:cs typeface="Impact"/>
                <a:sym typeface="Impact"/>
              </a:rPr>
              <a:t>제 4-1 강</a:t>
            </a:r>
            <a:endParaRPr b="1" sz="5000">
              <a:solidFill>
                <a:srgbClr val="FF0000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713" name="Google Shape;713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52800" y="26400"/>
            <a:ext cx="1935975" cy="165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81"/>
          <p:cNvSpPr txBox="1"/>
          <p:nvPr>
            <p:ph idx="1" type="body"/>
          </p:nvPr>
        </p:nvSpPr>
        <p:spPr>
          <a:xfrm>
            <a:off x="192380" y="1025973"/>
            <a:ext cx="1911000" cy="492300"/>
          </a:xfrm>
          <a:prstGeom prst="rect">
            <a:avLst/>
          </a:prstGeom>
          <a:ln cap="flat" cmpd="sng" w="28575">
            <a:solidFill>
              <a:srgbClr val="6D9EE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ko" sz="2400">
                <a:solidFill>
                  <a:srgbClr val="FF0000"/>
                </a:solidFill>
              </a:rPr>
              <a:t>개발환경</a:t>
            </a:r>
            <a:endParaRPr b="1" sz="2400">
              <a:solidFill>
                <a:srgbClr val="FF0000"/>
              </a:solidFill>
            </a:endParaRPr>
          </a:p>
        </p:txBody>
      </p:sp>
      <p:sp>
        <p:nvSpPr>
          <p:cNvPr id="719" name="Google Shape;719;p81"/>
          <p:cNvSpPr txBox="1"/>
          <p:nvPr/>
        </p:nvSpPr>
        <p:spPr>
          <a:xfrm>
            <a:off x="192300" y="1521502"/>
            <a:ext cx="1911000" cy="1648200"/>
          </a:xfrm>
          <a:prstGeom prst="rect">
            <a:avLst/>
          </a:prstGeom>
          <a:noFill/>
          <a:ln cap="flat" cmpd="sng" w="28575">
            <a:solidFill>
              <a:srgbClr val="6D9EE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Proxima Nova"/>
                <a:ea typeface="Proxima Nova"/>
                <a:cs typeface="Proxima Nova"/>
                <a:sym typeface="Proxima Nova"/>
              </a:rPr>
              <a:t>VSCode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Proxima Nova"/>
                <a:ea typeface="Proxima Nova"/>
                <a:cs typeface="Proxima Nova"/>
                <a:sym typeface="Proxima Nova"/>
              </a:rPr>
              <a:t>MySQL Workbench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Proxima Nova"/>
                <a:ea typeface="Proxima Nova"/>
                <a:cs typeface="Proxima Nova"/>
                <a:sym typeface="Proxima Nova"/>
              </a:rPr>
              <a:t>Git Client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20" name="Google Shape;720;p81"/>
          <p:cNvSpPr txBox="1"/>
          <p:nvPr>
            <p:ph idx="1" type="body"/>
          </p:nvPr>
        </p:nvSpPr>
        <p:spPr>
          <a:xfrm>
            <a:off x="192380" y="3172571"/>
            <a:ext cx="1911000" cy="492300"/>
          </a:xfrm>
          <a:prstGeom prst="rect">
            <a:avLst/>
          </a:prstGeom>
          <a:ln cap="flat" cmpd="sng" w="28575">
            <a:solidFill>
              <a:srgbClr val="6D9EE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ko" sz="2400"/>
              <a:t>Local PC</a:t>
            </a:r>
            <a:endParaRPr b="1" sz="2400"/>
          </a:p>
        </p:txBody>
      </p:sp>
      <p:sp>
        <p:nvSpPr>
          <p:cNvPr id="721" name="Google Shape;721;p81"/>
          <p:cNvSpPr txBox="1"/>
          <p:nvPr>
            <p:ph idx="1" type="body"/>
          </p:nvPr>
        </p:nvSpPr>
        <p:spPr>
          <a:xfrm>
            <a:off x="2478380" y="1025973"/>
            <a:ext cx="1911000" cy="492300"/>
          </a:xfrm>
          <a:prstGeom prst="rect">
            <a:avLst/>
          </a:prstGeom>
          <a:ln cap="flat" cmpd="sng" w="28575">
            <a:solidFill>
              <a:srgbClr val="6D9EE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ko" sz="2400">
                <a:solidFill>
                  <a:srgbClr val="FF0000"/>
                </a:solidFill>
              </a:rPr>
              <a:t>개발 서버</a:t>
            </a:r>
            <a:endParaRPr b="1" sz="2400">
              <a:solidFill>
                <a:srgbClr val="FF0000"/>
              </a:solidFill>
            </a:endParaRPr>
          </a:p>
        </p:txBody>
      </p:sp>
      <p:sp>
        <p:nvSpPr>
          <p:cNvPr id="722" name="Google Shape;722;p81"/>
          <p:cNvSpPr txBox="1"/>
          <p:nvPr/>
        </p:nvSpPr>
        <p:spPr>
          <a:xfrm>
            <a:off x="2478300" y="1521502"/>
            <a:ext cx="1911000" cy="1648200"/>
          </a:xfrm>
          <a:prstGeom prst="rect">
            <a:avLst/>
          </a:prstGeom>
          <a:noFill/>
          <a:ln cap="flat" cmpd="sng" w="28575">
            <a:solidFill>
              <a:srgbClr val="6D9EE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Proxima Nova"/>
                <a:ea typeface="Proxima Nova"/>
                <a:cs typeface="Proxima Nova"/>
                <a:sym typeface="Proxima Nova"/>
              </a:rPr>
              <a:t>Nginx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Proxima Nova"/>
                <a:ea typeface="Proxima Nova"/>
                <a:cs typeface="Proxima Nova"/>
                <a:sym typeface="Proxima Nova"/>
              </a:rPr>
              <a:t>Node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Proxima Nova"/>
                <a:ea typeface="Proxima Nova"/>
                <a:cs typeface="Proxima Nova"/>
                <a:sym typeface="Proxima Nova"/>
              </a:rPr>
              <a:t>Flask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999999"/>
                </a:solidFill>
                <a:latin typeface="Proxima Nova"/>
                <a:ea typeface="Proxima Nova"/>
                <a:cs typeface="Proxima Nova"/>
                <a:sym typeface="Proxima Nova"/>
              </a:rPr>
              <a:t>MySQL</a:t>
            </a:r>
            <a:endParaRPr>
              <a:solidFill>
                <a:srgbClr val="99999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23" name="Google Shape;723;p81"/>
          <p:cNvSpPr txBox="1"/>
          <p:nvPr>
            <p:ph idx="1" type="body"/>
          </p:nvPr>
        </p:nvSpPr>
        <p:spPr>
          <a:xfrm>
            <a:off x="2478380" y="3172571"/>
            <a:ext cx="1911000" cy="492300"/>
          </a:xfrm>
          <a:prstGeom prst="rect">
            <a:avLst/>
          </a:prstGeom>
          <a:ln cap="flat" cmpd="sng" w="28575">
            <a:solidFill>
              <a:srgbClr val="6D9EE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ko" sz="2400"/>
              <a:t>Docker</a:t>
            </a:r>
            <a:endParaRPr b="1" sz="2400"/>
          </a:p>
        </p:txBody>
      </p:sp>
      <p:sp>
        <p:nvSpPr>
          <p:cNvPr id="724" name="Google Shape;724;p81"/>
          <p:cNvSpPr txBox="1"/>
          <p:nvPr>
            <p:ph idx="1" type="body"/>
          </p:nvPr>
        </p:nvSpPr>
        <p:spPr>
          <a:xfrm>
            <a:off x="4688180" y="1025973"/>
            <a:ext cx="1911000" cy="492300"/>
          </a:xfrm>
          <a:prstGeom prst="rect">
            <a:avLst/>
          </a:prstGeom>
          <a:ln cap="flat" cmpd="sng" w="28575">
            <a:solidFill>
              <a:srgbClr val="6D9EE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ko" sz="2400">
                <a:solidFill>
                  <a:srgbClr val="999999"/>
                </a:solidFill>
              </a:rPr>
              <a:t>스테이징 서버</a:t>
            </a:r>
            <a:endParaRPr b="1" sz="2400">
              <a:solidFill>
                <a:srgbClr val="999999"/>
              </a:solidFill>
            </a:endParaRPr>
          </a:p>
        </p:txBody>
      </p:sp>
      <p:sp>
        <p:nvSpPr>
          <p:cNvPr id="725" name="Google Shape;725;p81"/>
          <p:cNvSpPr txBox="1"/>
          <p:nvPr/>
        </p:nvSpPr>
        <p:spPr>
          <a:xfrm>
            <a:off x="4688100" y="1521502"/>
            <a:ext cx="1911000" cy="1648200"/>
          </a:xfrm>
          <a:prstGeom prst="rect">
            <a:avLst/>
          </a:prstGeom>
          <a:noFill/>
          <a:ln cap="flat" cmpd="sng" w="28575">
            <a:solidFill>
              <a:srgbClr val="6D9EE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Proxima Nova"/>
                <a:ea typeface="Proxima Nova"/>
                <a:cs typeface="Proxima Nova"/>
                <a:sym typeface="Proxima Nova"/>
              </a:rPr>
              <a:t>Nginx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Proxima Nova"/>
                <a:ea typeface="Proxima Nova"/>
                <a:cs typeface="Proxima Nova"/>
                <a:sym typeface="Proxima Nova"/>
              </a:rPr>
              <a:t>Node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Proxima Nova"/>
                <a:ea typeface="Proxima Nova"/>
                <a:cs typeface="Proxima Nova"/>
                <a:sym typeface="Proxima Nova"/>
              </a:rPr>
              <a:t>Flask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Proxima Nova"/>
                <a:ea typeface="Proxima Nova"/>
                <a:cs typeface="Proxima Nova"/>
                <a:sym typeface="Proxima Nova"/>
              </a:rPr>
              <a:t>MySQL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26" name="Google Shape;726;p81"/>
          <p:cNvSpPr txBox="1"/>
          <p:nvPr>
            <p:ph idx="1" type="body"/>
          </p:nvPr>
        </p:nvSpPr>
        <p:spPr>
          <a:xfrm>
            <a:off x="4688180" y="3172571"/>
            <a:ext cx="1911000" cy="492300"/>
          </a:xfrm>
          <a:prstGeom prst="rect">
            <a:avLst/>
          </a:prstGeom>
          <a:ln cap="flat" cmpd="sng" w="28575">
            <a:solidFill>
              <a:srgbClr val="6D9EE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ko" sz="1900"/>
              <a:t>Docker/Cloud</a:t>
            </a:r>
            <a:endParaRPr b="1" sz="1900"/>
          </a:p>
        </p:txBody>
      </p:sp>
      <p:sp>
        <p:nvSpPr>
          <p:cNvPr id="727" name="Google Shape;727;p81"/>
          <p:cNvSpPr txBox="1"/>
          <p:nvPr>
            <p:ph idx="1" type="body"/>
          </p:nvPr>
        </p:nvSpPr>
        <p:spPr>
          <a:xfrm>
            <a:off x="6897980" y="1025973"/>
            <a:ext cx="1911000" cy="492300"/>
          </a:xfrm>
          <a:prstGeom prst="rect">
            <a:avLst/>
          </a:prstGeom>
          <a:ln cap="flat" cmpd="sng" w="28575">
            <a:solidFill>
              <a:srgbClr val="6D9EE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ko" sz="2400">
                <a:solidFill>
                  <a:srgbClr val="FF0000"/>
                </a:solidFill>
              </a:rPr>
              <a:t>서비스 서버</a:t>
            </a:r>
            <a:endParaRPr b="1" sz="2400">
              <a:solidFill>
                <a:srgbClr val="FF0000"/>
              </a:solidFill>
            </a:endParaRPr>
          </a:p>
        </p:txBody>
      </p:sp>
      <p:sp>
        <p:nvSpPr>
          <p:cNvPr id="728" name="Google Shape;728;p81"/>
          <p:cNvSpPr txBox="1"/>
          <p:nvPr/>
        </p:nvSpPr>
        <p:spPr>
          <a:xfrm>
            <a:off x="6897900" y="1521502"/>
            <a:ext cx="1911000" cy="1648200"/>
          </a:xfrm>
          <a:prstGeom prst="rect">
            <a:avLst/>
          </a:prstGeom>
          <a:noFill/>
          <a:ln cap="flat" cmpd="sng" w="28575">
            <a:solidFill>
              <a:srgbClr val="6D9EE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Proxima Nova"/>
                <a:ea typeface="Proxima Nova"/>
                <a:cs typeface="Proxima Nova"/>
                <a:sym typeface="Proxima Nova"/>
              </a:rPr>
              <a:t>Nginx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Proxima Nova"/>
                <a:ea typeface="Proxima Nova"/>
                <a:cs typeface="Proxima Nova"/>
                <a:sym typeface="Proxima Nova"/>
              </a:rPr>
              <a:t>Node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Proxima Nova"/>
                <a:ea typeface="Proxima Nova"/>
                <a:cs typeface="Proxima Nova"/>
                <a:sym typeface="Proxima Nova"/>
              </a:rPr>
              <a:t>Flask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Proxima Nova"/>
                <a:ea typeface="Proxima Nova"/>
                <a:cs typeface="Proxima Nova"/>
                <a:sym typeface="Proxima Nova"/>
              </a:rPr>
              <a:t>MySQL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29" name="Google Shape;729;p81"/>
          <p:cNvSpPr txBox="1"/>
          <p:nvPr>
            <p:ph idx="1" type="body"/>
          </p:nvPr>
        </p:nvSpPr>
        <p:spPr>
          <a:xfrm>
            <a:off x="6897980" y="3172571"/>
            <a:ext cx="1911000" cy="492300"/>
          </a:xfrm>
          <a:prstGeom prst="rect">
            <a:avLst/>
          </a:prstGeom>
          <a:ln cap="flat" cmpd="sng" w="28575">
            <a:solidFill>
              <a:srgbClr val="6D9EE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ko" sz="2400"/>
              <a:t>Cloud</a:t>
            </a:r>
            <a:endParaRPr b="1" sz="2400"/>
          </a:p>
        </p:txBody>
      </p:sp>
      <p:sp>
        <p:nvSpPr>
          <p:cNvPr id="730" name="Google Shape;730;p81"/>
          <p:cNvSpPr txBox="1"/>
          <p:nvPr>
            <p:ph type="title"/>
          </p:nvPr>
        </p:nvSpPr>
        <p:spPr>
          <a:xfrm>
            <a:off x="2355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System Deployments</a:t>
            </a:r>
            <a:endParaRPr b="1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Linux Distro</a:t>
            </a:r>
            <a:endParaRPr b="1"/>
          </a:p>
        </p:txBody>
      </p:sp>
      <p:sp>
        <p:nvSpPr>
          <p:cNvPr id="116" name="Google Shape;116;p19"/>
          <p:cNvSpPr txBox="1"/>
          <p:nvPr>
            <p:ph idx="1" type="body"/>
          </p:nvPr>
        </p:nvSpPr>
        <p:spPr>
          <a:xfrm>
            <a:off x="961125" y="1208075"/>
            <a:ext cx="7871100" cy="33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400"/>
              <a:t>Red Hat </a:t>
            </a:r>
            <a:r>
              <a:rPr lang="ko" sz="2400"/>
              <a:t>社</a:t>
            </a:r>
            <a:br>
              <a:rPr lang="ko"/>
            </a:br>
            <a:r>
              <a:rPr lang="ko"/>
              <a:t>  - RHEL (Red Hat Enterprise Linux)</a:t>
            </a:r>
            <a:br>
              <a:rPr lang="ko"/>
            </a:br>
            <a:r>
              <a:rPr lang="ko"/>
              <a:t>  - </a:t>
            </a:r>
            <a:r>
              <a:rPr b="1" lang="ko"/>
              <a:t>CentOS</a:t>
            </a:r>
            <a:br>
              <a:rPr lang="ko"/>
            </a:br>
            <a:r>
              <a:rPr lang="ko"/>
              <a:t>  - Fedora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ko" sz="2400"/>
              <a:t>Debian</a:t>
            </a:r>
            <a:br>
              <a:rPr lang="ko"/>
            </a:br>
            <a:r>
              <a:rPr lang="ko"/>
              <a:t>  - Debian, </a:t>
            </a:r>
            <a:r>
              <a:rPr b="1" lang="ko"/>
              <a:t>Ubuntu</a:t>
            </a:r>
            <a:r>
              <a:rPr lang="ko"/>
              <a:t>,</a:t>
            </a:r>
            <a:r>
              <a:rPr b="1" lang="ko"/>
              <a:t> </a:t>
            </a:r>
            <a:r>
              <a:rPr lang="ko"/>
              <a:t>KNOPPIX(CD Linux)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ko"/>
              <a:t>Slackware</a:t>
            </a:r>
            <a:br>
              <a:rPr lang="ko"/>
            </a:br>
            <a:r>
              <a:rPr lang="ko"/>
              <a:t>  - openSUSE(Novell), SUSE Linux Enterprise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8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Install docker on Client(PC)</a:t>
            </a:r>
            <a:endParaRPr b="1"/>
          </a:p>
        </p:txBody>
      </p:sp>
      <p:sp>
        <p:nvSpPr>
          <p:cNvPr id="736" name="Google Shape;736;p82"/>
          <p:cNvSpPr txBox="1"/>
          <p:nvPr>
            <p:ph idx="1" type="body"/>
          </p:nvPr>
        </p:nvSpPr>
        <p:spPr>
          <a:xfrm>
            <a:off x="794250" y="1087925"/>
            <a:ext cx="8037900" cy="63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ko" sz="2400" u="sng">
                <a:solidFill>
                  <a:schemeClr val="hlink"/>
                </a:solidFill>
                <a:hlinkClick r:id="rId3"/>
              </a:rPr>
              <a:t>docker for mac or windows</a:t>
            </a:r>
            <a:endParaRPr b="1" sz="2400"/>
          </a:p>
        </p:txBody>
      </p:sp>
      <p:pic>
        <p:nvPicPr>
          <p:cNvPr id="737" name="Google Shape;737;p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86900"/>
            <a:ext cx="1948975" cy="32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8" name="Google Shape;738;p8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67250" y="1647600"/>
            <a:ext cx="5495176" cy="3116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3" name="Google Shape;743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400" y="152400"/>
            <a:ext cx="8066492" cy="4838702"/>
          </a:xfrm>
          <a:prstGeom prst="rect">
            <a:avLst/>
          </a:prstGeom>
          <a:noFill/>
          <a:ln>
            <a:noFill/>
          </a:ln>
        </p:spPr>
      </p:pic>
      <p:sp>
        <p:nvSpPr>
          <p:cNvPr id="744" name="Google Shape;744;p83"/>
          <p:cNvSpPr txBox="1"/>
          <p:nvPr/>
        </p:nvSpPr>
        <p:spPr>
          <a:xfrm>
            <a:off x="240275" y="1591850"/>
            <a:ext cx="2790000" cy="14082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docker for Windows</a:t>
            </a:r>
            <a:endParaRPr b="1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windows 10 pro or Enterprise(64bit)</a:t>
            </a:r>
            <a:endParaRPr sz="12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VirtualBox / VMWare  (X)</a:t>
            </a:r>
            <a:endParaRPr sz="12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Hyper-V     (O)</a:t>
            </a:r>
            <a:endParaRPr sz="12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45" name="Google Shape;745;p83"/>
          <p:cNvSpPr/>
          <p:nvPr/>
        </p:nvSpPr>
        <p:spPr>
          <a:xfrm>
            <a:off x="1478950" y="2589700"/>
            <a:ext cx="2309400" cy="934500"/>
          </a:xfrm>
          <a:prstGeom prst="wedgeEllipseCallout">
            <a:avLst>
              <a:gd fmla="val -58092" name="adj1"/>
              <a:gd fmla="val -35717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</a:rPr>
              <a:t>1. </a:t>
            </a:r>
            <a:r>
              <a:rPr lang="ko" sz="1000">
                <a:solidFill>
                  <a:srgbClr val="FFFFFF"/>
                </a:solidFill>
              </a:rPr>
              <a:t>제어</a:t>
            </a:r>
            <a:r>
              <a:rPr lang="ko" sz="1000">
                <a:solidFill>
                  <a:srgbClr val="FFFFFF"/>
                </a:solidFill>
              </a:rPr>
              <a:t>판 &gt; 모든..&gt; 시스템</a:t>
            </a:r>
            <a:endParaRPr sz="1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</a:rPr>
              <a:t>2. 프로그램 및 기능</a:t>
            </a:r>
            <a:endParaRPr sz="1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</a:rPr>
              <a:t>3. 윈도우 기능 켜기/끄기</a:t>
            </a:r>
            <a:endParaRPr sz="1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</a:rPr>
              <a:t>4. Hyper-V 항목 체크!!</a:t>
            </a:r>
            <a:endParaRPr sz="1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0" name="Google Shape;750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6294176" cy="3044676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51" name="Google Shape;751;p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35875" y="2188124"/>
            <a:ext cx="4164170" cy="2955374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52" name="Google Shape;752;p8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51025" y="460550"/>
            <a:ext cx="4423725" cy="22278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7" name="Google Shape;757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2375" y="127550"/>
            <a:ext cx="842892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2" name="Google Shape;762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410440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7" name="Google Shape;767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444005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2" name="Google Shape;772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41542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89"/>
          <p:cNvSpPr txBox="1"/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getting start</a:t>
            </a:r>
            <a:endParaRPr b="1"/>
          </a:p>
        </p:txBody>
      </p:sp>
      <p:sp>
        <p:nvSpPr>
          <p:cNvPr id="778" name="Google Shape;778;p89"/>
          <p:cNvSpPr txBox="1"/>
          <p:nvPr>
            <p:ph idx="1" type="body"/>
          </p:nvPr>
        </p:nvSpPr>
        <p:spPr>
          <a:xfrm>
            <a:off x="567325" y="706925"/>
            <a:ext cx="8476500" cy="348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$&gt; </a:t>
            </a:r>
            <a:r>
              <a:rPr b="1" lang="ko" sz="1700">
                <a:latin typeface="Source Code Pro"/>
                <a:ea typeface="Source Code Pro"/>
                <a:cs typeface="Source Code Pro"/>
                <a:sym typeface="Source Code Pro"/>
              </a:rPr>
              <a:t>docker version</a:t>
            </a:r>
            <a:endParaRPr b="1" sz="17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700"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$&gt; </a:t>
            </a:r>
            <a:r>
              <a:rPr b="1" lang="ko" sz="1700">
                <a:latin typeface="Source Code Pro"/>
                <a:ea typeface="Source Code Pro"/>
                <a:cs typeface="Source Code Pro"/>
                <a:sym typeface="Source Code Pro"/>
              </a:rPr>
              <a:t>docker system info</a:t>
            </a:r>
            <a:endParaRPr b="1" sz="17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700"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$&gt; </a:t>
            </a:r>
            <a:r>
              <a:rPr b="1" lang="ko" sz="1700"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docker system df             </a:t>
            </a:r>
            <a:r>
              <a:rPr lang="ko" sz="1700"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$&gt;</a:t>
            </a:r>
            <a:r>
              <a:rPr b="1" lang="ko" sz="1700"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docker images</a:t>
            </a:r>
            <a:endParaRPr b="1" sz="1700">
              <a:solidFill>
                <a:srgbClr val="FF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700"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$&gt; </a:t>
            </a:r>
            <a:r>
              <a:rPr b="1" lang="ko" sz="1300">
                <a:latin typeface="Source Code Pro"/>
                <a:ea typeface="Source Code Pro"/>
                <a:cs typeface="Source Code Pro"/>
                <a:sym typeface="Source Code Pro"/>
              </a:rPr>
              <a:t>docker container run --name centos</a:t>
            </a:r>
            <a:r>
              <a:rPr lang="ko" sz="1300"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 </a:t>
            </a:r>
            <a:r>
              <a:rPr lang="ko" sz="1300">
                <a:solidFill>
                  <a:srgbClr val="0000FF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centos:latest</a:t>
            </a:r>
            <a:r>
              <a:rPr lang="ko" sz="1300"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 </a:t>
            </a:r>
            <a:r>
              <a:rPr lang="ko" sz="1300">
                <a:solidFill>
                  <a:srgbClr val="6AA84F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/bin/echo 'Hello docker!'</a:t>
            </a:r>
            <a:endParaRPr sz="1300">
              <a:solidFill>
                <a:srgbClr val="6AA84F"/>
              </a:solidFill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ko" sz="1700"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$&gt; </a:t>
            </a:r>
            <a:endParaRPr sz="1700"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</p:txBody>
      </p:sp>
      <p:pic>
        <p:nvPicPr>
          <p:cNvPr id="779" name="Google Shape;779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05199" y="178801"/>
            <a:ext cx="1669300" cy="142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0" name="Google Shape;780;p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3041662"/>
            <a:ext cx="9144002" cy="1498575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81" name="Google Shape;781;p8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2512079"/>
            <a:ext cx="9143998" cy="1033742"/>
          </a:xfrm>
          <a:prstGeom prst="rect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82" name="Google Shape;782;p89"/>
          <p:cNvSpPr/>
          <p:nvPr/>
        </p:nvSpPr>
        <p:spPr>
          <a:xfrm>
            <a:off x="-25700" y="3904550"/>
            <a:ext cx="5291700" cy="8433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7" name="Google Shape;787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" y="76200"/>
            <a:ext cx="6381488" cy="5067301"/>
          </a:xfrm>
          <a:prstGeom prst="rect">
            <a:avLst/>
          </a:prstGeom>
          <a:noFill/>
          <a:ln>
            <a:noFill/>
          </a:ln>
        </p:spPr>
      </p:pic>
      <p:sp>
        <p:nvSpPr>
          <p:cNvPr id="788" name="Google Shape;788;p90"/>
          <p:cNvSpPr/>
          <p:nvPr/>
        </p:nvSpPr>
        <p:spPr>
          <a:xfrm>
            <a:off x="-114700" y="817075"/>
            <a:ext cx="1663200" cy="12453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89" name="Google Shape;789;p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00200" y="3529569"/>
            <a:ext cx="9144000" cy="1589563"/>
          </a:xfrm>
          <a:prstGeom prst="rect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90" name="Google Shape;790;p9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49650" y="1502723"/>
            <a:ext cx="6594351" cy="504175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91" name="Google Shape;791;p9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825" y="2284275"/>
            <a:ext cx="2397785" cy="1245300"/>
          </a:xfrm>
          <a:prstGeom prst="rect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92" name="Google Shape;792;p90"/>
          <p:cNvSpPr/>
          <p:nvPr/>
        </p:nvSpPr>
        <p:spPr>
          <a:xfrm>
            <a:off x="37700" y="2188675"/>
            <a:ext cx="1663200" cy="12453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91"/>
          <p:cNvSpPr txBox="1"/>
          <p:nvPr>
            <p:ph idx="1" type="body"/>
          </p:nvPr>
        </p:nvSpPr>
        <p:spPr>
          <a:xfrm>
            <a:off x="220250" y="1113925"/>
            <a:ext cx="8837100" cy="360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docker [container] &lt;command&gt; [options]</a:t>
            </a:r>
            <a:endParaRPr b="1">
              <a:solidFill>
                <a:srgbClr val="FF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ko">
                <a:latin typeface="Source Code Pro"/>
                <a:ea typeface="Source Code Pro"/>
                <a:cs typeface="Source Code Pro"/>
                <a:sym typeface="Source Code Pro"/>
              </a:rPr>
              <a:t>$&gt; </a:t>
            </a:r>
            <a:r>
              <a:rPr b="1" lang="ko">
                <a:latin typeface="Source Code Pro"/>
                <a:ea typeface="Source Code Pro"/>
                <a:cs typeface="Source Code Pro"/>
                <a:sym typeface="Source Code Pro"/>
              </a:rPr>
              <a:t>docker container run -it --name "dev" centos /bin/bash</a:t>
            </a:r>
            <a:br>
              <a:rPr b="1" lang="ko"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ko">
                <a:latin typeface="Source Code Pro"/>
                <a:ea typeface="Source Code Pro"/>
                <a:cs typeface="Source Code Pro"/>
                <a:sym typeface="Source Code Pro"/>
              </a:rPr>
              <a:t>$&gt; </a:t>
            </a:r>
            <a:r>
              <a:rPr b="1" lang="ko">
                <a:latin typeface="Source Code Pro"/>
                <a:ea typeface="Source Code Pro"/>
                <a:cs typeface="Source Code Pro"/>
                <a:sym typeface="Source Code Pro"/>
              </a:rPr>
              <a:t>docker (start|stop) dev</a:t>
            </a:r>
            <a:br>
              <a:rPr lang="ko"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ko">
                <a:latin typeface="Source Code Pro"/>
                <a:ea typeface="Source Code Pro"/>
                <a:cs typeface="Source Code Pro"/>
                <a:sym typeface="Source Code Pro"/>
              </a:rPr>
              <a:t>$&gt; </a:t>
            </a:r>
            <a:r>
              <a:rPr b="1" lang="ko">
                <a:latin typeface="Source Code Pro"/>
                <a:ea typeface="Source Code Pro"/>
                <a:cs typeface="Source Code Pro"/>
                <a:sym typeface="Source Code Pro"/>
              </a:rPr>
              <a:t>docker ps [-q|-a]</a:t>
            </a:r>
            <a:br>
              <a:rPr lang="ko"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ko">
                <a:latin typeface="Source Code Pro"/>
                <a:ea typeface="Source Code Pro"/>
                <a:cs typeface="Source Code Pro"/>
                <a:sym typeface="Source Code Pro"/>
              </a:rPr>
              <a:t>$&gt; </a:t>
            </a:r>
            <a:r>
              <a:rPr b="1" lang="ko">
                <a:latin typeface="Source Code Pro"/>
                <a:ea typeface="Source Code Pro"/>
                <a:cs typeface="Source Code Pro"/>
                <a:sym typeface="Source Code Pro"/>
              </a:rPr>
              <a:t>docker attach dev      </a:t>
            </a:r>
            <a:r>
              <a:rPr b="1" lang="ko">
                <a:solidFill>
                  <a:schemeClr val="accent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# 컨테이너 들어가기</a:t>
            </a:r>
            <a:br>
              <a:rPr b="1" lang="ko"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ko">
                <a:latin typeface="Source Code Pro"/>
                <a:ea typeface="Source Code Pro"/>
                <a:cs typeface="Source Code Pro"/>
                <a:sym typeface="Source Code Pro"/>
              </a:rPr>
              <a:t>$&gt; </a:t>
            </a:r>
            <a:r>
              <a:rPr b="1" lang="ko">
                <a:latin typeface="Source Code Pro"/>
                <a:ea typeface="Source Code Pro"/>
                <a:cs typeface="Source Code Pro"/>
                <a:sym typeface="Source Code Pro"/>
              </a:rPr>
              <a:t>docker rm &lt;container-id&gt;</a:t>
            </a:r>
            <a:br>
              <a:rPr b="1" lang="ko"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ko">
                <a:latin typeface="Source Code Pro"/>
                <a:ea typeface="Source Code Pro"/>
                <a:cs typeface="Source Code Pro"/>
                <a:sym typeface="Source Code Pro"/>
              </a:rPr>
              <a:t>$&gt; </a:t>
            </a:r>
            <a:r>
              <a:rPr b="1" lang="ko">
                <a:solidFill>
                  <a:srgbClr val="66666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docker stop $(docker ps -aq)</a:t>
            </a:r>
            <a:r>
              <a:rPr b="1" lang="ko"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 </a:t>
            </a:r>
            <a:r>
              <a:rPr b="1" lang="ko">
                <a:solidFill>
                  <a:schemeClr val="accent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#모든 컨테이너 중지</a:t>
            </a:r>
            <a:br>
              <a:rPr lang="ko"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ko">
                <a:latin typeface="Source Code Pro"/>
                <a:ea typeface="Source Code Pro"/>
                <a:cs typeface="Source Code Pro"/>
                <a:sym typeface="Source Code Pro"/>
              </a:rPr>
              <a:t>$&gt; </a:t>
            </a:r>
            <a:r>
              <a:rPr b="1" lang="ko">
                <a:solidFill>
                  <a:srgbClr val="CC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docker rm $(docker ps -aq)       </a:t>
            </a:r>
            <a:r>
              <a:rPr b="1" lang="ko">
                <a:solidFill>
                  <a:schemeClr val="accent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#모든 컨테이너 삭제!!</a:t>
            </a:r>
            <a:endParaRPr b="1">
              <a:solidFill>
                <a:srgbClr val="CC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798" name="Google Shape;798;p91"/>
          <p:cNvSpPr txBox="1"/>
          <p:nvPr>
            <p:ph type="title"/>
          </p:nvPr>
        </p:nvSpPr>
        <p:spPr>
          <a:xfrm>
            <a:off x="159300" y="216425"/>
            <a:ext cx="591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docker container commands</a:t>
            </a:r>
            <a:endParaRPr b="1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0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Install </a:t>
            </a:r>
            <a:r>
              <a:rPr lang="ko"/>
              <a:t>Linux</a:t>
            </a:r>
            <a:endParaRPr/>
          </a:p>
        </p:txBody>
      </p:sp>
      <p:pic>
        <p:nvPicPr>
          <p:cNvPr id="122" name="Google Shape;12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10925" y="881026"/>
            <a:ext cx="3588425" cy="2849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865325"/>
            <a:ext cx="5006125" cy="2950979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0"/>
          <p:cNvSpPr txBox="1"/>
          <p:nvPr/>
        </p:nvSpPr>
        <p:spPr>
          <a:xfrm>
            <a:off x="3147000" y="3886200"/>
            <a:ext cx="1861200" cy="279900"/>
          </a:xfrm>
          <a:prstGeom prst="rect">
            <a:avLst/>
          </a:prstGeom>
          <a:noFill/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999999"/>
                </a:solidFill>
              </a:rPr>
              <a:t>from  </a:t>
            </a:r>
            <a:r>
              <a:rPr b="1" lang="ko" sz="800">
                <a:solidFill>
                  <a:srgbClr val="999999"/>
                </a:solidFill>
              </a:rPr>
              <a:t>https://www.pngwave.com/</a:t>
            </a:r>
            <a:endParaRPr b="1" sz="800">
              <a:solidFill>
                <a:srgbClr val="999999"/>
              </a:solidFill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p92"/>
          <p:cNvSpPr txBox="1"/>
          <p:nvPr>
            <p:ph idx="1" type="body"/>
          </p:nvPr>
        </p:nvSpPr>
        <p:spPr>
          <a:xfrm>
            <a:off x="220250" y="1113925"/>
            <a:ext cx="8837100" cy="360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docker image &lt;command&gt; [image-name]</a:t>
            </a:r>
            <a:endParaRPr b="1">
              <a:solidFill>
                <a:srgbClr val="FF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ko">
                <a:latin typeface="Source Code Pro"/>
                <a:ea typeface="Source Code Pro"/>
                <a:cs typeface="Source Code Pro"/>
                <a:sym typeface="Source Code Pro"/>
              </a:rPr>
              <a:t>$&gt; </a:t>
            </a:r>
            <a:r>
              <a:rPr b="1" lang="ko">
                <a:latin typeface="Source Code Pro"/>
                <a:ea typeface="Source Code Pro"/>
                <a:cs typeface="Source Code Pro"/>
                <a:sym typeface="Source Code Pro"/>
              </a:rPr>
              <a:t>docker [image] (pull | push) &lt;image-name&gt; </a:t>
            </a:r>
            <a:br>
              <a:rPr b="1" lang="ko"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ko">
                <a:latin typeface="Source Code Pro"/>
                <a:ea typeface="Source Code Pro"/>
                <a:cs typeface="Source Code Pro"/>
                <a:sym typeface="Source Code Pro"/>
              </a:rPr>
              <a:t>$&gt; </a:t>
            </a:r>
            <a:r>
              <a:rPr b="1" lang="ko">
                <a:latin typeface="Source Code Pro"/>
                <a:ea typeface="Source Code Pro"/>
                <a:cs typeface="Source Code Pro"/>
                <a:sym typeface="Source Code Pro"/>
              </a:rPr>
              <a:t>docker image ls          ⇐⇒    </a:t>
            </a:r>
            <a:r>
              <a:rPr lang="ko">
                <a:latin typeface="Source Code Pro"/>
                <a:ea typeface="Source Code Pro"/>
                <a:cs typeface="Source Code Pro"/>
                <a:sym typeface="Source Code Pro"/>
              </a:rPr>
              <a:t>$&gt;</a:t>
            </a:r>
            <a:r>
              <a:rPr b="1" lang="ko">
                <a:latin typeface="Source Code Pro"/>
                <a:ea typeface="Source Code Pro"/>
                <a:cs typeface="Source Code Pro"/>
                <a:sym typeface="Source Code Pro"/>
              </a:rPr>
              <a:t> docker images </a:t>
            </a:r>
            <a:br>
              <a:rPr lang="ko"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ko">
                <a:latin typeface="Source Code Pro"/>
                <a:ea typeface="Source Code Pro"/>
                <a:cs typeface="Source Code Pro"/>
                <a:sym typeface="Source Code Pro"/>
              </a:rPr>
              <a:t>$&gt; </a:t>
            </a:r>
            <a:r>
              <a:rPr b="1" lang="ko">
                <a:latin typeface="Source Code Pro"/>
                <a:ea typeface="Source Code Pro"/>
                <a:cs typeface="Source Code Pro"/>
                <a:sym typeface="Source Code Pro"/>
              </a:rPr>
              <a:t>docker image </a:t>
            </a:r>
            <a:r>
              <a:rPr b="1" lang="ko"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inspect</a:t>
            </a:r>
            <a:r>
              <a:rPr b="1" lang="ko">
                <a:latin typeface="Source Code Pro"/>
                <a:ea typeface="Source Code Pro"/>
                <a:cs typeface="Source Code Pro"/>
                <a:sym typeface="Source Code Pro"/>
              </a:rPr>
              <a:t> nginx</a:t>
            </a:r>
            <a:br>
              <a:rPr lang="ko"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ko">
                <a:latin typeface="Source Code Pro"/>
                <a:ea typeface="Source Code Pro"/>
                <a:cs typeface="Source Code Pro"/>
                <a:sym typeface="Source Code Pro"/>
              </a:rPr>
              <a:t>$&gt; </a:t>
            </a:r>
            <a:r>
              <a:rPr b="1" lang="ko">
                <a:latin typeface="Source Code Pro"/>
                <a:ea typeface="Source Code Pro"/>
                <a:cs typeface="Source Code Pro"/>
                <a:sym typeface="Source Code Pro"/>
              </a:rPr>
              <a:t>docker </a:t>
            </a:r>
            <a:r>
              <a:rPr b="1" lang="ko"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search</a:t>
            </a:r>
            <a:r>
              <a:rPr b="1" lang="ko">
                <a:latin typeface="Source Code Pro"/>
                <a:ea typeface="Source Code Pro"/>
                <a:cs typeface="Source Code Pro"/>
                <a:sym typeface="Source Code Pro"/>
              </a:rPr>
              <a:t> python</a:t>
            </a:r>
            <a:br>
              <a:rPr b="1" lang="ko"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ko">
                <a:latin typeface="Source Code Pro"/>
                <a:ea typeface="Source Code Pro"/>
                <a:cs typeface="Source Code Pro"/>
                <a:sym typeface="Source Code Pro"/>
              </a:rPr>
              <a:t>$&gt; </a:t>
            </a:r>
            <a:r>
              <a:rPr b="1" lang="ko">
                <a:latin typeface="Source Code Pro"/>
                <a:ea typeface="Source Code Pro"/>
                <a:cs typeface="Source Code Pro"/>
                <a:sym typeface="Source Code Pro"/>
              </a:rPr>
              <a:t>docker image </a:t>
            </a:r>
            <a:r>
              <a:rPr b="1" lang="ko"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rm</a:t>
            </a:r>
            <a:r>
              <a:rPr b="1" lang="ko">
                <a:latin typeface="Source Code Pro"/>
                <a:ea typeface="Source Code Pro"/>
                <a:cs typeface="Source Code Pro"/>
                <a:sym typeface="Source Code Pro"/>
              </a:rPr>
              <a:t> nginx     </a:t>
            </a:r>
            <a:r>
              <a:rPr b="1" lang="ko">
                <a:solidFill>
                  <a:srgbClr val="999999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# nginx image 삭제</a:t>
            </a:r>
            <a:br>
              <a:rPr b="1" lang="ko"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ko">
                <a:latin typeface="Source Code Pro"/>
                <a:ea typeface="Source Code Pro"/>
                <a:cs typeface="Source Code Pro"/>
                <a:sym typeface="Source Code Pro"/>
              </a:rPr>
              <a:t>$&gt; </a:t>
            </a:r>
            <a:r>
              <a:rPr b="1" lang="ko"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docker image prune</a:t>
            </a:r>
            <a:r>
              <a:rPr b="1" lang="ko">
                <a:latin typeface="Source Code Pro"/>
                <a:ea typeface="Source Code Pro"/>
                <a:cs typeface="Source Code Pro"/>
                <a:sym typeface="Source Code Pro"/>
              </a:rPr>
              <a:t>        </a:t>
            </a:r>
            <a:r>
              <a:rPr b="1" lang="ko">
                <a:solidFill>
                  <a:srgbClr val="999999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# 사용하지 않는 모든 image 삭제!</a:t>
            </a:r>
            <a:br>
              <a:rPr b="1" lang="ko"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ko">
                <a:latin typeface="Source Code Pro"/>
                <a:ea typeface="Source Code Pro"/>
                <a:cs typeface="Source Code Pro"/>
                <a:sym typeface="Source Code Pro"/>
              </a:rPr>
              <a:t>$&gt; </a:t>
            </a:r>
            <a:r>
              <a:rPr b="1" lang="ko">
                <a:solidFill>
                  <a:srgbClr val="99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docker rmi $(docker images -q)</a:t>
            </a:r>
            <a:r>
              <a:rPr lang="ko">
                <a:latin typeface="Source Code Pro"/>
                <a:ea typeface="Source Code Pro"/>
                <a:cs typeface="Source Code Pro"/>
                <a:sym typeface="Source Code Pro"/>
              </a:rPr>
              <a:t>       </a:t>
            </a:r>
            <a:r>
              <a:rPr lang="ko">
                <a:solidFill>
                  <a:srgbClr val="999999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# 모든 image 삭제!</a:t>
            </a:r>
            <a:br>
              <a:rPr lang="ko"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ko">
                <a:latin typeface="Source Code Pro"/>
                <a:ea typeface="Source Code Pro"/>
                <a:cs typeface="Source Code Pro"/>
                <a:sym typeface="Source Code Pro"/>
              </a:rPr>
              <a:t>$&gt; docker login              </a:t>
            </a:r>
            <a:r>
              <a:rPr lang="ko">
                <a:solidFill>
                  <a:srgbClr val="999999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# login to docker hub</a:t>
            </a:r>
            <a:br>
              <a:rPr lang="ko"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ko">
                <a:latin typeface="Source Code Pro"/>
                <a:ea typeface="Source Code Pro"/>
                <a:cs typeface="Source Code Pro"/>
                <a:sym typeface="Source Code Pro"/>
              </a:rPr>
              <a:t>$&gt; docker logout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804" name="Google Shape;804;p92"/>
          <p:cNvSpPr txBox="1"/>
          <p:nvPr/>
        </p:nvSpPr>
        <p:spPr>
          <a:xfrm>
            <a:off x="6861325" y="47125"/>
            <a:ext cx="22425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u="sng">
                <a:solidFill>
                  <a:schemeClr val="hlink"/>
                </a:solidFill>
                <a:hlinkClick r:id="rId3"/>
              </a:rPr>
              <a:t>https://hub.docker.com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5" name="Google Shape;805;p92"/>
          <p:cNvSpPr txBox="1"/>
          <p:nvPr>
            <p:ph type="title"/>
          </p:nvPr>
        </p:nvSpPr>
        <p:spPr>
          <a:xfrm>
            <a:off x="159300" y="216425"/>
            <a:ext cx="591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docker image commands</a:t>
            </a:r>
            <a:endParaRPr b="1"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0" name="Google Shape;810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2070201" cy="262435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811" name="Google Shape;811;p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4770" y="1734250"/>
            <a:ext cx="8122702" cy="30913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812" name="Google Shape;812;p93"/>
          <p:cNvSpPr/>
          <p:nvPr/>
        </p:nvSpPr>
        <p:spPr>
          <a:xfrm>
            <a:off x="7670493" y="3178175"/>
            <a:ext cx="1629900" cy="6552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3" name="Google Shape;813;p93"/>
          <p:cNvSpPr/>
          <p:nvPr/>
        </p:nvSpPr>
        <p:spPr>
          <a:xfrm>
            <a:off x="660100" y="3101975"/>
            <a:ext cx="1736100" cy="7314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4" name="Google Shape;814;p93"/>
          <p:cNvSpPr txBox="1"/>
          <p:nvPr>
            <p:ph idx="4294967295" type="title"/>
          </p:nvPr>
        </p:nvSpPr>
        <p:spPr>
          <a:xfrm>
            <a:off x="2536300" y="64025"/>
            <a:ext cx="629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u="sng">
                <a:solidFill>
                  <a:schemeClr val="hlink"/>
                </a:solidFill>
                <a:hlinkClick r:id="rId5"/>
              </a:rPr>
              <a:t>docker hub</a:t>
            </a:r>
            <a:endParaRPr b="1"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8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p94"/>
          <p:cNvSpPr txBox="1"/>
          <p:nvPr>
            <p:ph idx="4294967295" type="title"/>
          </p:nvPr>
        </p:nvSpPr>
        <p:spPr>
          <a:xfrm>
            <a:off x="1593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999999"/>
                </a:solidFill>
              </a:rPr>
              <a:t>Test: </a:t>
            </a:r>
            <a:r>
              <a:rPr b="1" lang="ko"/>
              <a:t>Install </a:t>
            </a:r>
            <a:r>
              <a:rPr b="1" lang="ko" u="sng">
                <a:solidFill>
                  <a:schemeClr val="hlink"/>
                </a:solidFill>
                <a:hlinkClick r:id="rId3"/>
              </a:rPr>
              <a:t>Nginx</a:t>
            </a:r>
            <a:endParaRPr b="1"/>
          </a:p>
        </p:txBody>
      </p:sp>
      <p:sp>
        <p:nvSpPr>
          <p:cNvPr id="820" name="Google Shape;820;p94"/>
          <p:cNvSpPr txBox="1"/>
          <p:nvPr>
            <p:ph idx="4294967295" type="body"/>
          </p:nvPr>
        </p:nvSpPr>
        <p:spPr>
          <a:xfrm>
            <a:off x="213575" y="859325"/>
            <a:ext cx="3518400" cy="446100"/>
          </a:xfrm>
          <a:prstGeom prst="rect">
            <a:avLst/>
          </a:prstGeom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ko" sz="1700"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$pc&gt; </a:t>
            </a:r>
            <a:r>
              <a:rPr b="1" lang="ko" sz="1700">
                <a:latin typeface="Source Code Pro"/>
                <a:ea typeface="Source Code Pro"/>
                <a:cs typeface="Source Code Pro"/>
                <a:sym typeface="Source Code Pro"/>
              </a:rPr>
              <a:t>docker pull </a:t>
            </a:r>
            <a:r>
              <a:rPr b="1" lang="ko" sz="1700"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nginx</a:t>
            </a:r>
            <a:endParaRPr b="1" sz="1700">
              <a:solidFill>
                <a:srgbClr val="FF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821" name="Google Shape;821;p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77500" y="435000"/>
            <a:ext cx="4842824" cy="830200"/>
          </a:xfrm>
          <a:prstGeom prst="rect">
            <a:avLst/>
          </a:prstGeom>
          <a:noFill/>
          <a:ln>
            <a:noFill/>
          </a:ln>
        </p:spPr>
      </p:pic>
      <p:sp>
        <p:nvSpPr>
          <p:cNvPr id="822" name="Google Shape;822;p94"/>
          <p:cNvSpPr txBox="1"/>
          <p:nvPr>
            <p:ph idx="4294967295" type="body"/>
          </p:nvPr>
        </p:nvSpPr>
        <p:spPr>
          <a:xfrm>
            <a:off x="213575" y="1392725"/>
            <a:ext cx="2902800" cy="446100"/>
          </a:xfrm>
          <a:prstGeom prst="rect">
            <a:avLst/>
          </a:prstGeom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ko" sz="1700"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$pc&gt; </a:t>
            </a:r>
            <a:r>
              <a:rPr b="1" lang="ko" sz="1700">
                <a:latin typeface="Source Code Pro"/>
                <a:ea typeface="Source Code Pro"/>
                <a:cs typeface="Source Code Pro"/>
                <a:sym typeface="Source Code Pro"/>
              </a:rPr>
              <a:t>docker images</a:t>
            </a:r>
            <a:endParaRPr b="1" sz="17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823" name="Google Shape;823;p9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4800" y="1866125"/>
            <a:ext cx="5823582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824" name="Google Shape;824;p94"/>
          <p:cNvSpPr txBox="1"/>
          <p:nvPr>
            <p:ph idx="4294967295" type="body"/>
          </p:nvPr>
        </p:nvSpPr>
        <p:spPr>
          <a:xfrm>
            <a:off x="213575" y="2535725"/>
            <a:ext cx="8466300" cy="446100"/>
          </a:xfrm>
          <a:prstGeom prst="rect">
            <a:avLst/>
          </a:prstGeom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ko" sz="1700"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$pc&gt; </a:t>
            </a:r>
            <a:r>
              <a:rPr b="1" lang="ko" sz="1700">
                <a:latin typeface="Source Code Pro"/>
                <a:ea typeface="Source Code Pro"/>
                <a:cs typeface="Source Code Pro"/>
                <a:sym typeface="Source Code Pro"/>
              </a:rPr>
              <a:t>docker container run </a:t>
            </a:r>
            <a:r>
              <a:rPr lang="ko" sz="1700"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--name nginx -d</a:t>
            </a:r>
            <a:r>
              <a:rPr b="1" lang="ko" sz="1700">
                <a:latin typeface="Source Code Pro"/>
                <a:ea typeface="Source Code Pro"/>
                <a:cs typeface="Source Code Pro"/>
                <a:sym typeface="Source Code Pro"/>
              </a:rPr>
              <a:t> -p 80:80 nginx</a:t>
            </a:r>
            <a:endParaRPr b="1" sz="17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825" name="Google Shape;825;p9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400" y="2994650"/>
            <a:ext cx="8839199" cy="420224"/>
          </a:xfrm>
          <a:prstGeom prst="rect">
            <a:avLst/>
          </a:prstGeom>
          <a:noFill/>
          <a:ln>
            <a:noFill/>
          </a:ln>
        </p:spPr>
      </p:pic>
      <p:sp>
        <p:nvSpPr>
          <p:cNvPr id="826" name="Google Shape;826;p94"/>
          <p:cNvSpPr txBox="1"/>
          <p:nvPr>
            <p:ph idx="4294967295" type="body"/>
          </p:nvPr>
        </p:nvSpPr>
        <p:spPr>
          <a:xfrm>
            <a:off x="213575" y="3526325"/>
            <a:ext cx="8466300" cy="1206000"/>
          </a:xfrm>
          <a:prstGeom prst="rect">
            <a:avLst/>
          </a:prstGeom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$pc&gt; </a:t>
            </a:r>
            <a:r>
              <a:rPr b="1" lang="ko" sz="1700">
                <a:latin typeface="Source Code Pro"/>
                <a:ea typeface="Source Code Pro"/>
                <a:cs typeface="Source Code Pro"/>
                <a:sym typeface="Source Code Pro"/>
              </a:rPr>
              <a:t>docker container stats nginx</a:t>
            </a:r>
            <a:endParaRPr b="1" sz="17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ko" sz="1700"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$pc&gt;</a:t>
            </a:r>
            <a:r>
              <a:rPr b="1" lang="ko" sz="1700">
                <a:latin typeface="Source Code Pro"/>
                <a:ea typeface="Source Code Pro"/>
                <a:cs typeface="Source Code Pro"/>
                <a:sym typeface="Source Code Pro"/>
              </a:rPr>
              <a:t> docker stop nginx</a:t>
            </a:r>
            <a:br>
              <a:rPr b="1" lang="ko" sz="1700"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ko" sz="1700"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$pc&gt;</a:t>
            </a:r>
            <a:r>
              <a:rPr b="1" lang="ko" sz="1700">
                <a:latin typeface="Source Code Pro"/>
                <a:ea typeface="Source Code Pro"/>
                <a:cs typeface="Source Code Pro"/>
                <a:sym typeface="Source Code Pro"/>
              </a:rPr>
              <a:t> docker start nginx</a:t>
            </a:r>
            <a:endParaRPr b="1" sz="17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827" name="Google Shape;827;p94"/>
          <p:cNvSpPr txBox="1"/>
          <p:nvPr>
            <p:ph idx="4294967295" type="body"/>
          </p:nvPr>
        </p:nvSpPr>
        <p:spPr>
          <a:xfrm>
            <a:off x="3566375" y="1392725"/>
            <a:ext cx="2902800" cy="446100"/>
          </a:xfrm>
          <a:prstGeom prst="rect">
            <a:avLst/>
          </a:prstGeom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ko" sz="1700"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$pc&gt; </a:t>
            </a:r>
            <a:r>
              <a:rPr b="1" lang="ko" sz="1700">
                <a:latin typeface="Source Code Pro"/>
                <a:ea typeface="Source Code Pro"/>
                <a:cs typeface="Source Code Pro"/>
                <a:sym typeface="Source Code Pro"/>
              </a:rPr>
              <a:t>docker ps</a:t>
            </a:r>
            <a:endParaRPr b="1" sz="17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p95"/>
          <p:cNvSpPr txBox="1"/>
          <p:nvPr>
            <p:ph idx="4294967295" type="body"/>
          </p:nvPr>
        </p:nvSpPr>
        <p:spPr>
          <a:xfrm>
            <a:off x="213575" y="859325"/>
            <a:ext cx="4935600" cy="3776700"/>
          </a:xfrm>
          <a:prstGeom prst="rect">
            <a:avLst/>
          </a:prstGeom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700"/>
              <a:buFont typeface="Source Code Pro"/>
              <a:buAutoNum type="arabicPeriod"/>
            </a:pPr>
            <a:r>
              <a:rPr b="1" lang="ko" sz="1700"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Set the file sharing(preference)</a:t>
            </a:r>
            <a:endParaRPr b="1" sz="1700">
              <a:solidFill>
                <a:srgbClr val="FF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700"/>
              <a:buFont typeface="Source Code Pro"/>
              <a:buAutoNum type="arabicPeriod"/>
            </a:pPr>
            <a:r>
              <a:rPr b="1" lang="ko" sz="1700"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Run by centos image</a:t>
            </a:r>
            <a:endParaRPr b="1" sz="1700">
              <a:solidFill>
                <a:srgbClr val="FF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700"/>
              <a:buFont typeface="Source Code Pro"/>
              <a:buAutoNum type="arabicPeriod"/>
            </a:pPr>
            <a:r>
              <a:rPr b="1" lang="ko" sz="1700"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Install base package</a:t>
            </a:r>
            <a:endParaRPr b="1" sz="1700">
              <a:solidFill>
                <a:srgbClr val="FF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700"/>
              <a:buFont typeface="Source Code Pro"/>
              <a:buAutoNum type="arabicPeriod"/>
            </a:pPr>
            <a:r>
              <a:rPr b="1" lang="ko" sz="1700" u="sng">
                <a:solidFill>
                  <a:schemeClr val="hlink"/>
                </a:solidFill>
                <a:latin typeface="Source Code Pro"/>
                <a:ea typeface="Source Code Pro"/>
                <a:cs typeface="Source Code Pro"/>
                <a:sym typeface="Source Code Pro"/>
                <a:hlinkClick action="ppaction://hlinksldjump" r:id="rId3"/>
              </a:rPr>
              <a:t>Install Nginx</a:t>
            </a:r>
            <a:endParaRPr b="1" sz="1700">
              <a:solidFill>
                <a:srgbClr val="FF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700"/>
              <a:buFont typeface="Source Code Pro"/>
              <a:buAutoNum type="arabicPeriod"/>
            </a:pPr>
            <a:r>
              <a:rPr b="1" lang="ko" sz="1700"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Install </a:t>
            </a:r>
            <a:r>
              <a:rPr b="1" lang="ko" sz="1700" u="sng">
                <a:solidFill>
                  <a:schemeClr val="hlink"/>
                </a:solidFill>
                <a:latin typeface="Source Code Pro"/>
                <a:ea typeface="Source Code Pro"/>
                <a:cs typeface="Source Code Pro"/>
                <a:sym typeface="Source Code Pro"/>
                <a:hlinkClick action="ppaction://hlinksldjump" r:id="rId4"/>
              </a:rPr>
              <a:t>volta</a:t>
            </a:r>
            <a:r>
              <a:rPr b="1" lang="ko" sz="1700"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node, pm2</a:t>
            </a:r>
            <a:endParaRPr b="1" sz="1700">
              <a:solidFill>
                <a:srgbClr val="FF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700"/>
              <a:buFont typeface="Source Code Pro"/>
              <a:buAutoNum type="arabicPeriod"/>
            </a:pPr>
            <a:r>
              <a:rPr b="1" lang="ko" sz="1700"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Install python3</a:t>
            </a:r>
            <a:endParaRPr b="1" sz="1700">
              <a:solidFill>
                <a:srgbClr val="FF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700"/>
              <a:buFont typeface="Source Code Pro"/>
              <a:buAutoNum type="arabicPeriod"/>
            </a:pPr>
            <a:r>
              <a:rPr b="1" lang="ko" sz="1700"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Commit this image</a:t>
            </a:r>
            <a:endParaRPr b="1" sz="1700">
              <a:solidFill>
                <a:srgbClr val="FF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700"/>
              <a:buFont typeface="Source Code Pro"/>
              <a:buAutoNum type="arabicPeriod"/>
            </a:pPr>
            <a:r>
              <a:rPr b="1" lang="ko" sz="1700"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Rerun with ports &amp; volumes</a:t>
            </a:r>
            <a:endParaRPr b="1" sz="1700">
              <a:solidFill>
                <a:srgbClr val="FF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833" name="Google Shape;833;p95"/>
          <p:cNvSpPr txBox="1"/>
          <p:nvPr>
            <p:ph idx="4294967295" type="title"/>
          </p:nvPr>
        </p:nvSpPr>
        <p:spPr>
          <a:xfrm>
            <a:off x="1593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Set up the CentOS Container : </a:t>
            </a:r>
            <a:r>
              <a:rPr b="1" lang="ko">
                <a:solidFill>
                  <a:srgbClr val="FF0000"/>
                </a:solidFill>
              </a:rPr>
              <a:t>mydealdev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834" name="Google Shape;834;p95"/>
          <p:cNvSpPr txBox="1"/>
          <p:nvPr>
            <p:ph idx="4294967295" type="body"/>
          </p:nvPr>
        </p:nvSpPr>
        <p:spPr>
          <a:xfrm>
            <a:off x="5826366" y="789125"/>
            <a:ext cx="2746200" cy="587700"/>
          </a:xfrm>
          <a:prstGeom prst="rect">
            <a:avLst/>
          </a:prstGeom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ko" sz="2400"/>
              <a:t>PC (docker)</a:t>
            </a:r>
            <a:endParaRPr b="1" sz="2400"/>
          </a:p>
        </p:txBody>
      </p:sp>
      <p:sp>
        <p:nvSpPr>
          <p:cNvPr id="835" name="Google Shape;835;p95"/>
          <p:cNvSpPr txBox="1"/>
          <p:nvPr/>
        </p:nvSpPr>
        <p:spPr>
          <a:xfrm>
            <a:off x="5826250" y="1380690"/>
            <a:ext cx="2746200" cy="3255300"/>
          </a:xfrm>
          <a:prstGeom prst="rect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Proxima Nova"/>
                <a:ea typeface="Proxima Nova"/>
                <a:cs typeface="Proxima Nova"/>
                <a:sym typeface="Proxima Nova"/>
              </a:rPr>
              <a:t>CentOS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Proxima Nova"/>
                <a:ea typeface="Proxima Nova"/>
                <a:cs typeface="Proxima Nova"/>
                <a:sym typeface="Proxima Nova"/>
              </a:rPr>
              <a:t>Nginx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Proxima Nova"/>
                <a:ea typeface="Proxima Nova"/>
                <a:cs typeface="Proxima Nova"/>
                <a:sym typeface="Proxima Nova"/>
              </a:rPr>
              <a:t>volta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Proxima Nova"/>
                <a:ea typeface="Proxima Nova"/>
                <a:cs typeface="Proxima Nova"/>
                <a:sym typeface="Proxima Nova"/>
              </a:rPr>
              <a:t>PM2 by volta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Proxima Nova"/>
                <a:ea typeface="Proxima Nova"/>
                <a:cs typeface="Proxima Nova"/>
                <a:sym typeface="Proxima Nova"/>
              </a:rPr>
              <a:t>Node, NPM by volta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Proxima Nova"/>
                <a:ea typeface="Proxima Nova"/>
                <a:cs typeface="Proxima Nova"/>
                <a:sym typeface="Proxima Nova"/>
              </a:rPr>
              <a:t>python3, pip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999999"/>
                </a:solidFill>
                <a:latin typeface="Proxima Nova"/>
                <a:ea typeface="Proxima Nova"/>
                <a:cs typeface="Proxima Nova"/>
                <a:sym typeface="Proxima Nova"/>
              </a:rPr>
              <a:t>MySQL 8</a:t>
            </a:r>
            <a:endParaRPr>
              <a:solidFill>
                <a:srgbClr val="999999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Proxima Nova"/>
                <a:ea typeface="Proxima Nova"/>
                <a:cs typeface="Proxima Nova"/>
                <a:sym typeface="Proxima Nova"/>
              </a:rPr>
              <a:t>rsync, rcp setting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9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0" name="Google Shape;840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2525" y="645600"/>
            <a:ext cx="7128300" cy="4497901"/>
          </a:xfrm>
          <a:prstGeom prst="rect">
            <a:avLst/>
          </a:prstGeom>
          <a:noFill/>
          <a:ln>
            <a:noFill/>
          </a:ln>
        </p:spPr>
      </p:pic>
      <p:sp>
        <p:nvSpPr>
          <p:cNvPr id="841" name="Google Shape;841;p96"/>
          <p:cNvSpPr txBox="1"/>
          <p:nvPr>
            <p:ph idx="4294967295" type="title"/>
          </p:nvPr>
        </p:nvSpPr>
        <p:spPr>
          <a:xfrm>
            <a:off x="1593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1. </a:t>
            </a:r>
            <a:r>
              <a:rPr b="1" lang="ko"/>
              <a:t>file sharing : </a:t>
            </a:r>
            <a:r>
              <a:rPr b="1" lang="ko" sz="1900">
                <a:solidFill>
                  <a:srgbClr val="FF0000"/>
                </a:solidFill>
              </a:rPr>
              <a:t>docker preference &gt; Resource &gt; File Sharing</a:t>
            </a:r>
            <a:endParaRPr b="1" sz="19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5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6" name="Google Shape;846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096594" cy="4838698"/>
          </a:xfrm>
          <a:prstGeom prst="rect">
            <a:avLst/>
          </a:prstGeom>
          <a:noFill/>
          <a:ln>
            <a:noFill/>
          </a:ln>
        </p:spPr>
      </p:pic>
      <p:sp>
        <p:nvSpPr>
          <p:cNvPr id="847" name="Google Shape;847;p97"/>
          <p:cNvSpPr/>
          <p:nvPr/>
        </p:nvSpPr>
        <p:spPr>
          <a:xfrm>
            <a:off x="7406310" y="3988546"/>
            <a:ext cx="839100" cy="6552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8" name="Google Shape;848;p97"/>
          <p:cNvSpPr/>
          <p:nvPr/>
        </p:nvSpPr>
        <p:spPr>
          <a:xfrm>
            <a:off x="1561825" y="2006225"/>
            <a:ext cx="1054800" cy="5040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2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3" name="Google Shape;853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417180" cy="4838699"/>
          </a:xfrm>
          <a:prstGeom prst="rect">
            <a:avLst/>
          </a:prstGeom>
          <a:noFill/>
          <a:ln>
            <a:noFill/>
          </a:ln>
        </p:spPr>
      </p:pic>
      <p:sp>
        <p:nvSpPr>
          <p:cNvPr id="854" name="Google Shape;854;p98"/>
          <p:cNvSpPr/>
          <p:nvPr/>
        </p:nvSpPr>
        <p:spPr>
          <a:xfrm>
            <a:off x="6379557" y="3259918"/>
            <a:ext cx="839100" cy="6552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8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9" name="Google Shape;859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408675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860" name="Google Shape;860;p99"/>
          <p:cNvSpPr/>
          <p:nvPr/>
        </p:nvSpPr>
        <p:spPr>
          <a:xfrm>
            <a:off x="3022293" y="3406775"/>
            <a:ext cx="1629900" cy="6552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1" name="Google Shape;861;p99"/>
          <p:cNvSpPr/>
          <p:nvPr/>
        </p:nvSpPr>
        <p:spPr>
          <a:xfrm>
            <a:off x="7553132" y="4488293"/>
            <a:ext cx="839100" cy="6552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5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100"/>
          <p:cNvSpPr txBox="1"/>
          <p:nvPr>
            <p:ph idx="4294967295" type="title"/>
          </p:nvPr>
        </p:nvSpPr>
        <p:spPr>
          <a:xfrm>
            <a:off x="1593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2 - 3. Run container &amp; Install base Packages</a:t>
            </a:r>
            <a:endParaRPr b="1"/>
          </a:p>
        </p:txBody>
      </p:sp>
      <p:sp>
        <p:nvSpPr>
          <p:cNvPr id="867" name="Google Shape;867;p100"/>
          <p:cNvSpPr txBox="1"/>
          <p:nvPr>
            <p:ph idx="4294967295" type="body"/>
          </p:nvPr>
        </p:nvSpPr>
        <p:spPr>
          <a:xfrm>
            <a:off x="213575" y="859325"/>
            <a:ext cx="8616300" cy="572700"/>
          </a:xfrm>
          <a:prstGeom prst="rect">
            <a:avLst/>
          </a:prstGeom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ko" sz="900">
                <a:latin typeface="Source Code Pro"/>
                <a:ea typeface="Source Code Pro"/>
                <a:cs typeface="Source Code Pro"/>
                <a:sym typeface="Source Code Pro"/>
              </a:rPr>
              <a:t>docker container run -it --name "mydealdev" --hostname mydealdev -v /Users/jade/workspace/sfd:/home/workspace -p 80:80 -p 7101:7101 -p 7201:7201 centos /bin/bash</a:t>
            </a:r>
            <a:endParaRPr b="1" sz="900">
              <a:solidFill>
                <a:srgbClr val="FF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868" name="Google Shape;868;p100"/>
          <p:cNvSpPr txBox="1"/>
          <p:nvPr>
            <p:ph idx="4294967295" type="body"/>
          </p:nvPr>
        </p:nvSpPr>
        <p:spPr>
          <a:xfrm>
            <a:off x="213575" y="1625325"/>
            <a:ext cx="4711200" cy="2911200"/>
          </a:xfrm>
          <a:prstGeom prst="rect">
            <a:avLst/>
          </a:prstGeom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$mydealdev&gt; yum install </a:t>
            </a:r>
            <a:r>
              <a:rPr b="1" lang="ko" sz="1000">
                <a:latin typeface="Source Code Pro"/>
                <a:ea typeface="Source Code Pro"/>
                <a:cs typeface="Source Code Pro"/>
                <a:sym typeface="Source Code Pro"/>
              </a:rPr>
              <a:t>epel-release</a:t>
            </a:r>
            <a:r>
              <a:rPr lang="ko" sz="1000"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 -y</a:t>
            </a:r>
            <a:endParaRPr sz="1000"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000"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$mydealdev&gt; yum install </a:t>
            </a:r>
            <a:r>
              <a:rPr b="1" lang="ko" sz="1000">
                <a:latin typeface="Source Code Pro"/>
                <a:ea typeface="Source Code Pro"/>
                <a:cs typeface="Source Code Pro"/>
                <a:sym typeface="Source Code Pro"/>
              </a:rPr>
              <a:t>which</a:t>
            </a:r>
            <a:r>
              <a:rPr lang="ko" sz="1000"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 -y</a:t>
            </a:r>
            <a:br>
              <a:rPr lang="ko" sz="1000">
                <a:latin typeface="Source Code Pro Medium"/>
                <a:ea typeface="Source Code Pro Medium"/>
                <a:cs typeface="Source Code Pro Medium"/>
                <a:sym typeface="Source Code Pro Medium"/>
              </a:rPr>
            </a:br>
            <a:r>
              <a:rPr lang="ko" sz="1000"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$mydealdev&gt; yum install </a:t>
            </a:r>
            <a:r>
              <a:rPr b="1" lang="ko" sz="1000">
                <a:latin typeface="Source Code Pro"/>
                <a:ea typeface="Source Code Pro"/>
                <a:cs typeface="Source Code Pro"/>
                <a:sym typeface="Source Code Pro"/>
              </a:rPr>
              <a:t>telnet</a:t>
            </a:r>
            <a:r>
              <a:rPr lang="ko" sz="1000"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 -y</a:t>
            </a:r>
            <a:br>
              <a:rPr lang="ko" sz="1000">
                <a:latin typeface="Source Code Pro Medium"/>
                <a:ea typeface="Source Code Pro Medium"/>
                <a:cs typeface="Source Code Pro Medium"/>
                <a:sym typeface="Source Code Pro Medium"/>
              </a:rPr>
            </a:br>
            <a:r>
              <a:rPr lang="ko" sz="1000"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$mydealdev&gt; yum install </a:t>
            </a:r>
            <a:r>
              <a:rPr b="1" lang="ko" sz="1000">
                <a:latin typeface="Source Code Pro"/>
                <a:ea typeface="Source Code Pro"/>
                <a:cs typeface="Source Code Pro"/>
                <a:sym typeface="Source Code Pro"/>
              </a:rPr>
              <a:t>rsync</a:t>
            </a:r>
            <a:r>
              <a:rPr lang="ko" sz="1000"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 -y</a:t>
            </a:r>
            <a:endParaRPr sz="1000"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ko" sz="1000"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$mydealdev&gt; yum install </a:t>
            </a:r>
            <a:r>
              <a:rPr b="1" lang="ko" sz="1000">
                <a:solidFill>
                  <a:srgbClr val="99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openssh-clients</a:t>
            </a:r>
            <a:r>
              <a:rPr lang="ko" sz="1000"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 -y</a:t>
            </a:r>
            <a:br>
              <a:rPr lang="ko" sz="1000">
                <a:latin typeface="Source Code Pro Medium"/>
                <a:ea typeface="Source Code Pro Medium"/>
                <a:cs typeface="Source Code Pro Medium"/>
                <a:sym typeface="Source Code Pro Medium"/>
              </a:rPr>
            </a:br>
            <a:endParaRPr sz="1000"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</p:txBody>
      </p:sp>
      <p:sp>
        <p:nvSpPr>
          <p:cNvPr id="869" name="Google Shape;869;p100"/>
          <p:cNvSpPr txBox="1"/>
          <p:nvPr>
            <p:ph idx="4294967295" type="body"/>
          </p:nvPr>
        </p:nvSpPr>
        <p:spPr>
          <a:xfrm>
            <a:off x="6059792" y="1982600"/>
            <a:ext cx="2770200" cy="465300"/>
          </a:xfrm>
          <a:prstGeom prst="rect">
            <a:avLst/>
          </a:prstGeom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ko" sz="1900"/>
              <a:t>mydealdev </a:t>
            </a:r>
            <a:r>
              <a:rPr lang="ko" sz="1900">
                <a:solidFill>
                  <a:srgbClr val="FF0000"/>
                </a:solidFill>
              </a:rPr>
              <a:t>:port</a:t>
            </a:r>
            <a:endParaRPr sz="1900">
              <a:solidFill>
                <a:srgbClr val="FF0000"/>
              </a:solidFill>
            </a:endParaRPr>
          </a:p>
        </p:txBody>
      </p:sp>
      <p:sp>
        <p:nvSpPr>
          <p:cNvPr id="870" name="Google Shape;870;p100"/>
          <p:cNvSpPr txBox="1"/>
          <p:nvPr/>
        </p:nvSpPr>
        <p:spPr>
          <a:xfrm>
            <a:off x="6059675" y="2450651"/>
            <a:ext cx="2770200" cy="2090100"/>
          </a:xfrm>
          <a:prstGeom prst="rect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Proxima Nova"/>
                <a:ea typeface="Proxima Nova"/>
                <a:cs typeface="Proxima Nova"/>
                <a:sym typeface="Proxima Nova"/>
              </a:rPr>
              <a:t>CentOS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Proxima Nova"/>
                <a:ea typeface="Proxima Nova"/>
                <a:cs typeface="Proxima Nova"/>
                <a:sym typeface="Proxima Nova"/>
              </a:rPr>
              <a:t>Nginx </a:t>
            </a:r>
            <a:r>
              <a:rPr lang="ko" sz="11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: 80</a:t>
            </a:r>
            <a:endParaRPr sz="11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Proxima Nova"/>
                <a:ea typeface="Proxima Nova"/>
                <a:cs typeface="Proxima Nova"/>
                <a:sym typeface="Proxima Nova"/>
              </a:rPr>
              <a:t>volta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Proxima Nova"/>
                <a:ea typeface="Proxima Nova"/>
                <a:cs typeface="Proxima Nova"/>
                <a:sym typeface="Proxima Nova"/>
              </a:rPr>
              <a:t>PM2 by volta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Proxima Nova"/>
                <a:ea typeface="Proxima Nova"/>
                <a:cs typeface="Proxima Nova"/>
                <a:sym typeface="Proxima Nova"/>
              </a:rPr>
              <a:t>Node, NPM (express) </a:t>
            </a:r>
            <a:r>
              <a:rPr lang="ko" sz="11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: 7101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Proxima Nova"/>
                <a:ea typeface="Proxima Nova"/>
                <a:cs typeface="Proxima Nova"/>
                <a:sym typeface="Proxima Nova"/>
              </a:rPr>
              <a:t>python3, pip  (flask)  </a:t>
            </a:r>
            <a:r>
              <a:rPr lang="ko" sz="11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: 7201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999999"/>
                </a:solidFill>
                <a:latin typeface="Proxima Nova"/>
                <a:ea typeface="Proxima Nova"/>
                <a:cs typeface="Proxima Nova"/>
                <a:sym typeface="Proxima Nova"/>
              </a:rPr>
              <a:t>MySQL 8</a:t>
            </a:r>
            <a:endParaRPr sz="1100">
              <a:solidFill>
                <a:srgbClr val="999999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999999"/>
                </a:solidFill>
                <a:latin typeface="Proxima Nova"/>
                <a:ea typeface="Proxima Nova"/>
                <a:cs typeface="Proxima Nova"/>
                <a:sym typeface="Proxima Nova"/>
              </a:rPr>
              <a:t>rsync, rcp setting</a:t>
            </a:r>
            <a:r>
              <a:rPr lang="ko" sz="11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: 22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71" name="Google Shape;871;p100"/>
          <p:cNvSpPr txBox="1"/>
          <p:nvPr>
            <p:ph idx="4294967295" type="body"/>
          </p:nvPr>
        </p:nvSpPr>
        <p:spPr>
          <a:xfrm>
            <a:off x="5062775" y="1621325"/>
            <a:ext cx="4036500" cy="333300"/>
          </a:xfrm>
          <a:prstGeom prst="rect">
            <a:avLst/>
          </a:prstGeom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ko" sz="1100"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$mydealdev&gt; exit  OR  detach(</a:t>
            </a:r>
            <a:r>
              <a:rPr b="1" lang="ko" sz="1100">
                <a:solidFill>
                  <a:srgbClr val="CC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Ctrl+P &amp; Ctrl+Q</a:t>
            </a:r>
            <a:r>
              <a:rPr b="1" lang="ko" sz="1100"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</a:t>
            </a:r>
            <a:endParaRPr b="1" sz="1100">
              <a:solidFill>
                <a:srgbClr val="FF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01"/>
          <p:cNvSpPr txBox="1"/>
          <p:nvPr>
            <p:ph idx="4294967295" type="body"/>
          </p:nvPr>
        </p:nvSpPr>
        <p:spPr>
          <a:xfrm>
            <a:off x="213575" y="954450"/>
            <a:ext cx="6327300" cy="2442900"/>
          </a:xfrm>
          <a:prstGeom prst="rect">
            <a:avLst/>
          </a:prstGeom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 u="sng">
                <a:solidFill>
                  <a:schemeClr val="accent5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  <a:hlinkClick action="ppaction://hlinksldjump"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nginx 설치</a:t>
            </a:r>
            <a:endParaRPr sz="1700"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700"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$mydealdev&gt; curl https://get.</a:t>
            </a:r>
            <a:r>
              <a:rPr b="1" lang="ko" sz="1700">
                <a:latin typeface="Source Code Pro"/>
                <a:ea typeface="Source Code Pro"/>
                <a:cs typeface="Source Code Pro"/>
                <a:sym typeface="Source Code Pro"/>
              </a:rPr>
              <a:t>volta</a:t>
            </a:r>
            <a:r>
              <a:rPr lang="ko" sz="1700"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.sh | bash</a:t>
            </a:r>
            <a:endParaRPr sz="1700"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700"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$mydealdev&gt; volta install node@14</a:t>
            </a:r>
            <a:endParaRPr sz="1700"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700"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$mydealdev&gt; volta install pm2</a:t>
            </a:r>
            <a:endParaRPr sz="1700"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700"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$mydealdev&gt; yum install python3 -y</a:t>
            </a:r>
            <a:endParaRPr sz="1700"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700"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</p:txBody>
      </p:sp>
      <p:sp>
        <p:nvSpPr>
          <p:cNvPr id="877" name="Google Shape;877;p101"/>
          <p:cNvSpPr txBox="1"/>
          <p:nvPr>
            <p:ph idx="4294967295" type="title"/>
          </p:nvPr>
        </p:nvSpPr>
        <p:spPr>
          <a:xfrm>
            <a:off x="1593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4 - 6. Install Nginx &amp; Node &amp; Python3</a:t>
            </a:r>
            <a:endParaRPr b="1"/>
          </a:p>
        </p:txBody>
      </p:sp>
      <p:sp>
        <p:nvSpPr>
          <p:cNvPr id="878" name="Google Shape;878;p101"/>
          <p:cNvSpPr txBox="1"/>
          <p:nvPr>
            <p:ph idx="4294967295" type="body"/>
          </p:nvPr>
        </p:nvSpPr>
        <p:spPr>
          <a:xfrm>
            <a:off x="213575" y="3508675"/>
            <a:ext cx="6327300" cy="1310400"/>
          </a:xfrm>
          <a:prstGeom prst="rect">
            <a:avLst/>
          </a:prstGeom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ko" sz="1700"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# Do this before commit</a:t>
            </a:r>
            <a:br>
              <a:rPr lang="ko" sz="1700">
                <a:latin typeface="Source Code Pro Medium"/>
                <a:ea typeface="Source Code Pro Medium"/>
                <a:cs typeface="Source Code Pro Medium"/>
                <a:sym typeface="Source Code Pro Medium"/>
              </a:rPr>
            </a:br>
            <a:r>
              <a:rPr lang="ko" sz="1700"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v. </a:t>
            </a:r>
            <a:r>
              <a:rPr b="1" lang="ko" sz="1700">
                <a:latin typeface="Source Code Pro"/>
                <a:ea typeface="Source Code Pro"/>
                <a:cs typeface="Source Code Pro"/>
                <a:sym typeface="Source Code Pro"/>
              </a:rPr>
              <a:t>nginx.conf </a:t>
            </a:r>
            <a:r>
              <a:rPr lang="ko" sz="1700"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- local.conf(local.mydeal.com)</a:t>
            </a:r>
            <a:br>
              <a:rPr lang="ko" sz="1700">
                <a:latin typeface="Source Code Pro Medium"/>
                <a:ea typeface="Source Code Pro Medium"/>
                <a:cs typeface="Source Code Pro Medium"/>
                <a:sym typeface="Source Code Pro Medium"/>
              </a:rPr>
            </a:br>
            <a:r>
              <a:rPr lang="ko" sz="1700"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v. </a:t>
            </a:r>
            <a:r>
              <a:rPr b="1" lang="ko" sz="1700">
                <a:latin typeface="Source Code Pro"/>
                <a:ea typeface="Source Code Pro"/>
                <a:cs typeface="Source Code Pro"/>
                <a:sym typeface="Source Code Pro"/>
              </a:rPr>
              <a:t>.bashrc </a:t>
            </a:r>
            <a:r>
              <a:rPr lang="ko" sz="1700"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- ll, TZ, nginx, cd</a:t>
            </a:r>
            <a:br>
              <a:rPr lang="ko" sz="1700">
                <a:latin typeface="Source Code Pro Medium"/>
                <a:ea typeface="Source Code Pro Medium"/>
                <a:cs typeface="Source Code Pro Medium"/>
                <a:sym typeface="Source Code Pro Medium"/>
              </a:rPr>
            </a:br>
            <a:r>
              <a:rPr lang="ko" sz="1700"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v. /etc/hosts(</a:t>
            </a:r>
            <a:r>
              <a:rPr b="1" lang="ko" sz="1150">
                <a:solidFill>
                  <a:srgbClr val="EE232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C:\Windows\System32\drivers\etc</a:t>
            </a:r>
            <a:r>
              <a:rPr lang="ko" sz="1700"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)</a:t>
            </a:r>
            <a:r>
              <a:rPr lang="ko" sz="1700"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 &amp; rsync </a:t>
            </a:r>
            <a:endParaRPr sz="1700"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</p:txBody>
      </p:sp>
      <p:sp>
        <p:nvSpPr>
          <p:cNvPr id="879" name="Google Shape;879;p101"/>
          <p:cNvSpPr txBox="1"/>
          <p:nvPr/>
        </p:nvSpPr>
        <p:spPr>
          <a:xfrm>
            <a:off x="6694475" y="176550"/>
            <a:ext cx="2362800" cy="1852500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66666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# TZ 설정</a:t>
            </a:r>
            <a:endParaRPr b="1" sz="800">
              <a:solidFill>
                <a:srgbClr val="666666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66666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$&gt; rm /etc/localtime</a:t>
            </a:r>
            <a:endParaRPr sz="800">
              <a:solidFill>
                <a:srgbClr val="666666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66666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$&gt; ln -s /usr/share/zoneinfo/Asia/Seoul /etc/localtime</a:t>
            </a:r>
            <a:endParaRPr sz="800">
              <a:solidFill>
                <a:srgbClr val="666666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666666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66666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# .bashrc (only centOS5 or 6)</a:t>
            </a:r>
            <a:endParaRPr sz="800">
              <a:solidFill>
                <a:srgbClr val="666666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66666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export TZ="Asia/Seoul"</a:t>
            </a:r>
            <a:endParaRPr sz="800">
              <a:solidFill>
                <a:srgbClr val="666666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880" name="Google Shape;880;p101"/>
          <p:cNvSpPr txBox="1"/>
          <p:nvPr/>
        </p:nvSpPr>
        <p:spPr>
          <a:xfrm>
            <a:off x="6694475" y="3072150"/>
            <a:ext cx="2362800" cy="1620000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66666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# rsync</a:t>
            </a:r>
            <a:endParaRPr b="1" sz="800">
              <a:solidFill>
                <a:srgbClr val="666666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66666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# at Server(ncloud)</a:t>
            </a:r>
            <a:endParaRPr b="1" sz="800">
              <a:solidFill>
                <a:srgbClr val="666666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66666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$&gt; systemctl start rsyncd.service</a:t>
            </a:r>
            <a:br>
              <a:rPr lang="ko" sz="800">
                <a:solidFill>
                  <a:srgbClr val="666666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ko" sz="800">
                <a:solidFill>
                  <a:srgbClr val="66666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$&gt; systemctl enable rsyncd.service</a:t>
            </a:r>
            <a:endParaRPr sz="800">
              <a:solidFill>
                <a:srgbClr val="666666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" sz="800">
                <a:solidFill>
                  <a:srgbClr val="666666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b="1" lang="ko" sz="800">
                <a:solidFill>
                  <a:srgbClr val="66666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# at Client(docker)</a:t>
            </a:r>
            <a:endParaRPr sz="800">
              <a:solidFill>
                <a:srgbClr val="666666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66666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$&gt; rsync -avz -e 'ssh -p 50000' mydealh:/root/check.txt .</a:t>
            </a:r>
            <a:endParaRPr sz="800">
              <a:solidFill>
                <a:srgbClr val="666666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881" name="Google Shape;881;p101"/>
          <p:cNvSpPr txBox="1"/>
          <p:nvPr/>
        </p:nvSpPr>
        <p:spPr>
          <a:xfrm>
            <a:off x="6694475" y="2149950"/>
            <a:ext cx="2362800" cy="810600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66666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# /etc/hosts  at Host OS(mac, win)</a:t>
            </a:r>
            <a:endParaRPr b="1" sz="800">
              <a:solidFill>
                <a:srgbClr val="666666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66666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115.85.180.78   mydeal</a:t>
            </a:r>
            <a:endParaRPr sz="800">
              <a:solidFill>
                <a:srgbClr val="666666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66666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106.10.46.114   mydealh</a:t>
            </a:r>
            <a:endParaRPr sz="800">
              <a:solidFill>
                <a:srgbClr val="666666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66666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127.0.0.1       local.mydeal.com</a:t>
            </a:r>
            <a:endParaRPr sz="800">
              <a:solidFill>
                <a:srgbClr val="666666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882" name="Google Shape;882;p101"/>
          <p:cNvSpPr txBox="1"/>
          <p:nvPr/>
        </p:nvSpPr>
        <p:spPr>
          <a:xfrm>
            <a:off x="4967200" y="2233950"/>
            <a:ext cx="1666500" cy="1047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500">
                <a:latin typeface="Proxima Nova"/>
                <a:ea typeface="Proxima Nova"/>
                <a:cs typeface="Proxima Nova"/>
                <a:sym typeface="Proxima Nova"/>
              </a:rPr>
              <a:t>server {</a:t>
            </a:r>
            <a:endParaRPr sz="5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500">
                <a:latin typeface="Proxima Nova"/>
                <a:ea typeface="Proxima Nova"/>
                <a:cs typeface="Proxima Nova"/>
                <a:sym typeface="Proxima Nova"/>
              </a:rPr>
              <a:t>        listen 80;</a:t>
            </a:r>
            <a:endParaRPr sz="5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500">
                <a:latin typeface="Proxima Nova"/>
                <a:ea typeface="Proxima Nova"/>
                <a:cs typeface="Proxima Nova"/>
                <a:sym typeface="Proxima Nova"/>
              </a:rPr>
              <a:t>        server_name local.mydeal.com;</a:t>
            </a:r>
            <a:endParaRPr sz="5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500">
                <a:latin typeface="Proxima Nova"/>
                <a:ea typeface="Proxima Nova"/>
                <a:cs typeface="Proxima Nova"/>
                <a:sym typeface="Proxima Nova"/>
              </a:rPr>
              <a:t>        location / {</a:t>
            </a:r>
            <a:endParaRPr sz="5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500">
                <a:latin typeface="Proxima Nova"/>
                <a:ea typeface="Proxima Nova"/>
                <a:cs typeface="Proxima Nova"/>
                <a:sym typeface="Proxima Nova"/>
              </a:rPr>
              <a:t>                root   /home/workspace/www/mydeal;</a:t>
            </a:r>
            <a:endParaRPr sz="5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500">
                <a:latin typeface="Proxima Nova"/>
                <a:ea typeface="Proxima Nova"/>
                <a:cs typeface="Proxima Nova"/>
                <a:sym typeface="Proxima Nova"/>
              </a:rPr>
              <a:t>                index  index.html;</a:t>
            </a:r>
            <a:endParaRPr sz="5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500">
                <a:latin typeface="Proxima Nova"/>
                <a:ea typeface="Proxima Nova"/>
                <a:cs typeface="Proxima Nova"/>
                <a:sym typeface="Proxima Nova"/>
              </a:rPr>
              <a:t>                try_files $uri /index.html;</a:t>
            </a:r>
            <a:endParaRPr sz="5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500">
                <a:latin typeface="Proxima Nova"/>
                <a:ea typeface="Proxima Nova"/>
                <a:cs typeface="Proxima Nova"/>
                <a:sym typeface="Proxima Nova"/>
              </a:rPr>
              <a:t>        }</a:t>
            </a:r>
            <a:endParaRPr sz="5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500">
                <a:latin typeface="Proxima Nova"/>
                <a:ea typeface="Proxima Nova"/>
                <a:cs typeface="Proxima Nova"/>
                <a:sym typeface="Proxima Nova"/>
              </a:rPr>
              <a:t>}</a:t>
            </a:r>
            <a:endParaRPr sz="5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" name="Google Shape;129;p21"/>
          <p:cNvGrpSpPr/>
          <p:nvPr/>
        </p:nvGrpSpPr>
        <p:grpSpPr>
          <a:xfrm>
            <a:off x="0" y="400050"/>
            <a:ext cx="9144000" cy="3918450"/>
            <a:chOff x="0" y="400050"/>
            <a:chExt cx="9144000" cy="3918450"/>
          </a:xfrm>
        </p:grpSpPr>
        <p:pic>
          <p:nvPicPr>
            <p:cNvPr id="130" name="Google Shape;130;p2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0" y="400050"/>
              <a:ext cx="9144000" cy="3886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1" name="Google Shape;131;p21"/>
            <p:cNvSpPr txBox="1"/>
            <p:nvPr/>
          </p:nvSpPr>
          <p:spPr>
            <a:xfrm>
              <a:off x="7185600" y="4038600"/>
              <a:ext cx="1861200" cy="279900"/>
            </a:xfrm>
            <a:prstGeom prst="rect">
              <a:avLst/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rgbClr val="999999"/>
                  </a:solidFill>
                </a:rPr>
                <a:t>from  </a:t>
              </a:r>
              <a:r>
                <a:rPr b="1" lang="ko" sz="800">
                  <a:solidFill>
                    <a:srgbClr val="999999"/>
                  </a:solidFill>
                </a:rPr>
                <a:t>https://docker.com/</a:t>
              </a:r>
              <a:endParaRPr b="1" sz="800">
                <a:solidFill>
                  <a:srgbClr val="999999"/>
                </a:solidFill>
              </a:endParaRPr>
            </a:p>
          </p:txBody>
        </p:sp>
        <p:sp>
          <p:nvSpPr>
            <p:cNvPr id="132" name="Google Shape;132;p21"/>
            <p:cNvSpPr txBox="1"/>
            <p:nvPr/>
          </p:nvSpPr>
          <p:spPr>
            <a:xfrm>
              <a:off x="7219525" y="3113650"/>
              <a:ext cx="1861200" cy="279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800">
                  <a:solidFill>
                    <a:srgbClr val="F3F3F3"/>
                  </a:solidFill>
                </a:rPr>
                <a:t>Windows Hyper-V</a:t>
              </a:r>
              <a:endParaRPr b="1" sz="800">
                <a:solidFill>
                  <a:srgbClr val="F3F3F3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800">
                  <a:solidFill>
                    <a:srgbClr val="F3F3F3"/>
                  </a:solidFill>
                </a:rPr>
                <a:t>Cirtrix XenServer</a:t>
              </a:r>
              <a:endParaRPr b="1" sz="800">
                <a:solidFill>
                  <a:srgbClr val="F3F3F3"/>
                </a:solidFill>
              </a:endParaRPr>
            </a:p>
          </p:txBody>
        </p:sp>
      </p:grpSp>
      <p:sp>
        <p:nvSpPr>
          <p:cNvPr id="133" name="Google Shape;133;p21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Install Linux</a:t>
            </a:r>
            <a:r>
              <a:rPr lang="ko"/>
              <a:t>  (feat. docker)</a:t>
            </a:r>
            <a:endParaRPr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6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p102"/>
          <p:cNvSpPr txBox="1"/>
          <p:nvPr>
            <p:ph idx="4294967295" type="title"/>
          </p:nvPr>
        </p:nvSpPr>
        <p:spPr>
          <a:xfrm>
            <a:off x="1593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Workflow</a:t>
            </a:r>
            <a:endParaRPr b="1"/>
          </a:p>
        </p:txBody>
      </p:sp>
      <p:sp>
        <p:nvSpPr>
          <p:cNvPr id="888" name="Google Shape;888;p102"/>
          <p:cNvSpPr txBox="1"/>
          <p:nvPr>
            <p:ph idx="4294967295" type="body"/>
          </p:nvPr>
        </p:nvSpPr>
        <p:spPr>
          <a:xfrm>
            <a:off x="340025" y="789125"/>
            <a:ext cx="4155900" cy="587700"/>
          </a:xfrm>
          <a:prstGeom prst="rect">
            <a:avLst/>
          </a:prstGeom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ko" sz="2400"/>
              <a:t>PC (mac or windows)</a:t>
            </a:r>
            <a:endParaRPr b="1" sz="2400"/>
          </a:p>
        </p:txBody>
      </p:sp>
      <p:sp>
        <p:nvSpPr>
          <p:cNvPr id="889" name="Google Shape;889;p102"/>
          <p:cNvSpPr txBox="1"/>
          <p:nvPr/>
        </p:nvSpPr>
        <p:spPr>
          <a:xfrm>
            <a:off x="339850" y="1380692"/>
            <a:ext cx="4155900" cy="3255300"/>
          </a:xfrm>
          <a:prstGeom prst="rect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Font typeface="Source Code Pro"/>
              <a:buAutoNum type="arabicPeriod"/>
            </a:pPr>
            <a:r>
              <a:rPr lang="ko" sz="1100">
                <a:latin typeface="Source Code Pro"/>
                <a:ea typeface="Source Code Pro"/>
                <a:cs typeface="Source Code Pro"/>
                <a:sym typeface="Source Code Pro"/>
              </a:rPr>
              <a:t>hosts파일 수정</a:t>
            </a:r>
            <a:br>
              <a:rPr lang="ko" sz="1100"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ko" sz="1100">
                <a:latin typeface="Source Code Pro"/>
                <a:ea typeface="Source Code Pro"/>
                <a:cs typeface="Source Code Pro"/>
                <a:sym typeface="Source Code Pro"/>
              </a:rPr>
              <a:t>mac&gt;  sudo vi /etc/hosts</a:t>
            </a:r>
            <a:br>
              <a:rPr lang="ko" sz="1100"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ko" sz="1100">
                <a:latin typeface="Source Code Pro"/>
                <a:ea typeface="Source Code Pro"/>
                <a:cs typeface="Source Code Pro"/>
                <a:sym typeface="Source Code Pro"/>
              </a:rPr>
              <a:t>win&gt; C:\Windows\System32\drivers\etc</a:t>
            </a:r>
            <a:br>
              <a:rPr lang="ko" sz="1100">
                <a:latin typeface="Source Code Pro"/>
                <a:ea typeface="Source Code Pro"/>
                <a:cs typeface="Source Code Pro"/>
                <a:sym typeface="Source Code Pro"/>
              </a:rPr>
            </a:br>
            <a:br>
              <a:rPr lang="ko" sz="1100">
                <a:latin typeface="Source Code Pro"/>
                <a:ea typeface="Source Code Pro"/>
                <a:cs typeface="Source Code Pro"/>
                <a:sym typeface="Source Code Pro"/>
              </a:rPr>
            </a:br>
            <a:br>
              <a:rPr lang="ko" sz="1100">
                <a:latin typeface="Source Code Pro"/>
                <a:ea typeface="Source Code Pro"/>
                <a:cs typeface="Source Code Pro"/>
                <a:sym typeface="Source Code Pro"/>
              </a:rPr>
            </a:br>
            <a:br>
              <a:rPr lang="ko" sz="1100">
                <a:latin typeface="Source Code Pro"/>
                <a:ea typeface="Source Code Pro"/>
                <a:cs typeface="Source Code Pro"/>
                <a:sym typeface="Source Code Pro"/>
              </a:rPr>
            </a:br>
            <a:br>
              <a:rPr lang="ko" sz="1100">
                <a:latin typeface="Source Code Pro"/>
                <a:ea typeface="Source Code Pro"/>
                <a:cs typeface="Source Code Pro"/>
                <a:sym typeface="Source Code Pro"/>
              </a:rPr>
            </a:br>
            <a:br>
              <a:rPr lang="ko" sz="1100"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ko" sz="1100">
                <a:latin typeface="Source Code Pro"/>
                <a:ea typeface="Source Code Pro"/>
                <a:cs typeface="Source Code Pro"/>
                <a:sym typeface="Source Code Pro"/>
              </a:rPr>
              <a:t>windows</a:t>
            </a:r>
            <a:br>
              <a:rPr lang="ko" sz="1100"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ko" sz="1100">
                <a:latin typeface="Source Code Pro"/>
                <a:ea typeface="Source Code Pro"/>
                <a:cs typeface="Source Code Pro"/>
                <a:sym typeface="Source Code Pro"/>
              </a:rPr>
              <a:t>1. 메모장 &gt; 관리자 권한으로 실행</a:t>
            </a:r>
            <a:br>
              <a:rPr lang="ko" sz="1100"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ko" sz="1100">
                <a:latin typeface="Source Code Pro"/>
                <a:ea typeface="Source Code Pro"/>
                <a:cs typeface="Source Code Pro"/>
                <a:sym typeface="Source Code Pro"/>
              </a:rPr>
              <a:t>2. 메모장에서 열기 &gt; hosts</a:t>
            </a:r>
            <a:br>
              <a:rPr lang="ko" sz="1100"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ko" sz="1100">
                <a:latin typeface="Source Code Pro"/>
                <a:ea typeface="Source Code Pro"/>
                <a:cs typeface="Source Code Pro"/>
                <a:sym typeface="Source Code Pro"/>
              </a:rPr>
              <a:t>3. 저장</a:t>
            </a:r>
            <a:br>
              <a:rPr lang="ko" sz="1100">
                <a:latin typeface="Source Code Pro"/>
                <a:ea typeface="Source Code Pro"/>
                <a:cs typeface="Source Code Pro"/>
                <a:sym typeface="Source Code Pro"/>
              </a:rPr>
            </a:br>
            <a:endParaRPr sz="11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890" name="Google Shape;890;p102"/>
          <p:cNvSpPr txBox="1"/>
          <p:nvPr>
            <p:ph idx="4294967295" type="body"/>
          </p:nvPr>
        </p:nvSpPr>
        <p:spPr>
          <a:xfrm>
            <a:off x="4683425" y="789125"/>
            <a:ext cx="4155900" cy="587700"/>
          </a:xfrm>
          <a:prstGeom prst="rect">
            <a:avLst/>
          </a:prstGeom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ko" sz="2400"/>
              <a:t>docker(mydealdev)</a:t>
            </a:r>
            <a:endParaRPr b="1" sz="2400"/>
          </a:p>
        </p:txBody>
      </p:sp>
      <p:sp>
        <p:nvSpPr>
          <p:cNvPr id="891" name="Google Shape;891;p102"/>
          <p:cNvSpPr txBox="1"/>
          <p:nvPr/>
        </p:nvSpPr>
        <p:spPr>
          <a:xfrm>
            <a:off x="4683250" y="1380692"/>
            <a:ext cx="4155900" cy="3255300"/>
          </a:xfrm>
          <a:prstGeom prst="rect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ource Code Pro"/>
              <a:buAutoNum type="arabicPeriod"/>
            </a:pPr>
            <a:r>
              <a:rPr lang="ko" sz="1200">
                <a:latin typeface="Source Code Pro"/>
                <a:ea typeface="Source Code Pro"/>
                <a:cs typeface="Source Code Pro"/>
                <a:sym typeface="Source Code Pro"/>
              </a:rPr>
              <a:t>$&gt; cd /etc/nginx</a:t>
            </a:r>
            <a:endParaRPr sz="12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ource Code Pro"/>
              <a:buAutoNum type="arabicPeriod"/>
            </a:pPr>
            <a:r>
              <a:rPr lang="ko" sz="1200">
                <a:latin typeface="Source Code Pro"/>
                <a:ea typeface="Source Code Pro"/>
                <a:cs typeface="Source Code Pro"/>
                <a:sym typeface="Source Code Pro"/>
              </a:rPr>
              <a:t>$&gt; </a:t>
            </a:r>
            <a:r>
              <a:rPr b="1" lang="ko" sz="1200">
                <a:latin typeface="Source Code Pro"/>
                <a:ea typeface="Source Code Pro"/>
                <a:cs typeface="Source Code Pro"/>
                <a:sym typeface="Source Code Pro"/>
              </a:rPr>
              <a:t>vi</a:t>
            </a:r>
            <a:r>
              <a:rPr lang="ko" sz="1200"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b="1" lang="ko" sz="1200">
                <a:latin typeface="Source Code Pro"/>
                <a:ea typeface="Source Code Pro"/>
                <a:cs typeface="Source Code Pro"/>
                <a:sym typeface="Source Code Pro"/>
              </a:rPr>
              <a:t>conf.d/local.conf</a:t>
            </a:r>
            <a:endParaRPr b="1" sz="12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ource Code Pro"/>
              <a:buAutoNum type="arabicPeriod"/>
            </a:pPr>
            <a:r>
              <a:rPr lang="ko" sz="1200">
                <a:latin typeface="Source Code Pro"/>
                <a:ea typeface="Source Code Pro"/>
                <a:cs typeface="Source Code Pro"/>
                <a:sym typeface="Source Code Pro"/>
              </a:rPr>
              <a:t>$&gt; nginx -s reload</a:t>
            </a:r>
            <a:endParaRPr sz="12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ource Code Pro"/>
              <a:buAutoNum type="arabicPeriod"/>
            </a:pPr>
            <a:r>
              <a:rPr lang="ko" sz="1200">
                <a:latin typeface="Source Code Pro"/>
                <a:ea typeface="Source Code Pro"/>
                <a:cs typeface="Source Code Pro"/>
                <a:sym typeface="Source Code Pro"/>
              </a:rPr>
              <a:t>$&gt; mkdir -p /home/workspace/www/mydeal</a:t>
            </a:r>
            <a:endParaRPr sz="12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ource Code Pro"/>
              <a:buAutoNum type="arabicPeriod"/>
            </a:pPr>
            <a:r>
              <a:rPr lang="ko" sz="1200">
                <a:latin typeface="Source Code Pro"/>
                <a:ea typeface="Source Code Pro"/>
                <a:cs typeface="Source Code Pro"/>
                <a:sym typeface="Source Code Pro"/>
              </a:rPr>
              <a:t>$&gt; </a:t>
            </a:r>
            <a:r>
              <a:rPr lang="ko" sz="1000">
                <a:latin typeface="Source Code Pro"/>
                <a:ea typeface="Source Code Pro"/>
                <a:cs typeface="Source Code Pro"/>
                <a:sym typeface="Source Code Pro"/>
              </a:rPr>
              <a:t>vi </a:t>
            </a:r>
            <a:r>
              <a:rPr lang="ko" sz="1000">
                <a:latin typeface="Source Code Pro"/>
                <a:ea typeface="Source Code Pro"/>
                <a:cs typeface="Source Code Pro"/>
                <a:sym typeface="Source Code Pro"/>
              </a:rPr>
              <a:t>/home/workspace/www/mydeal/index.html</a:t>
            </a:r>
            <a:endParaRPr sz="10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ource Code Pro"/>
              <a:buAutoNum type="arabicPeriod"/>
            </a:pPr>
            <a:r>
              <a:rPr lang="ko" sz="1000">
                <a:latin typeface="Source Code Pro"/>
                <a:ea typeface="Source Code Pro"/>
                <a:cs typeface="Source Code Pro"/>
                <a:sym typeface="Source Code Pro"/>
              </a:rPr>
              <a:t>브라우저에서 </a:t>
            </a:r>
            <a:r>
              <a:rPr lang="ko" sz="1000" u="sng">
                <a:solidFill>
                  <a:schemeClr val="hlink"/>
                </a:solidFill>
                <a:latin typeface="Source Code Pro"/>
                <a:ea typeface="Source Code Pro"/>
                <a:cs typeface="Source Code Pro"/>
                <a:sym typeface="Source Code Pro"/>
                <a:hlinkClick r:id="rId3"/>
              </a:rPr>
              <a:t>http://local.mydeal.com</a:t>
            </a:r>
            <a:r>
              <a:rPr lang="ko" sz="1000">
                <a:latin typeface="Source Code Pro"/>
                <a:ea typeface="Source Code Pro"/>
                <a:cs typeface="Source Code Pro"/>
                <a:sym typeface="Source Code Pro"/>
              </a:rPr>
              <a:t> 확인!!</a:t>
            </a:r>
            <a:endParaRPr sz="10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ource Code Pro"/>
              <a:buAutoNum type="arabicPeriod"/>
            </a:pPr>
            <a:r>
              <a:rPr lang="ko" sz="1200">
                <a:latin typeface="Source Code Pro"/>
                <a:ea typeface="Source Code Pro"/>
                <a:cs typeface="Source Code Pro"/>
                <a:sym typeface="Source Code Pro"/>
              </a:rPr>
              <a:t>$&gt; cd</a:t>
            </a:r>
            <a:endParaRPr sz="12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ource Code Pro"/>
              <a:buAutoNum type="arabicPeriod"/>
            </a:pPr>
            <a:r>
              <a:rPr lang="ko" sz="1200">
                <a:latin typeface="Source Code Pro"/>
                <a:ea typeface="Source Code Pro"/>
                <a:cs typeface="Source Code Pro"/>
                <a:sym typeface="Source Code Pro"/>
              </a:rPr>
              <a:t>$&gt; </a:t>
            </a:r>
            <a:r>
              <a:rPr b="1" lang="ko" sz="1200">
                <a:latin typeface="Source Code Pro"/>
                <a:ea typeface="Source Code Pro"/>
                <a:cs typeface="Source Code Pro"/>
                <a:sym typeface="Source Code Pro"/>
              </a:rPr>
              <a:t>vi .bashrc</a:t>
            </a:r>
            <a:endParaRPr b="1" sz="12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ource Code Pro"/>
              <a:buAutoNum type="arabicPeriod"/>
            </a:pPr>
            <a:r>
              <a:rPr lang="ko" sz="1200">
                <a:latin typeface="Source Code Pro"/>
                <a:ea typeface="Source Code Pro"/>
                <a:cs typeface="Source Code Pro"/>
                <a:sym typeface="Source Code Pro"/>
              </a:rPr>
              <a:t>$&gt; </a:t>
            </a:r>
            <a:r>
              <a:rPr b="1" lang="ko" sz="1200">
                <a:latin typeface="Source Code Pro"/>
                <a:ea typeface="Source Code Pro"/>
                <a:cs typeface="Source Code Pro"/>
                <a:sym typeface="Source Code Pro"/>
              </a:rPr>
              <a:t>.</a:t>
            </a:r>
            <a:r>
              <a:rPr lang="ko" sz="1200">
                <a:latin typeface="Source Code Pro"/>
                <a:ea typeface="Source Code Pro"/>
                <a:cs typeface="Source Code Pro"/>
                <a:sym typeface="Source Code Pro"/>
              </a:rPr>
              <a:t> .bashrc</a:t>
            </a:r>
            <a:endParaRPr sz="12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ource Code Pro"/>
              <a:buAutoNum type="arabicPeriod"/>
            </a:pPr>
            <a:r>
              <a:rPr lang="ko" sz="1200">
                <a:latin typeface="Source Code Pro"/>
                <a:ea typeface="Source Code Pro"/>
                <a:cs typeface="Source Code Pro"/>
                <a:sym typeface="Source Code Pro"/>
              </a:rPr>
              <a:t>$&gt; rm /etc/localtime</a:t>
            </a:r>
            <a:endParaRPr sz="12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ource Code Pro"/>
              <a:buAutoNum type="arabicPeriod"/>
            </a:pPr>
            <a:r>
              <a:rPr lang="ko" sz="1200">
                <a:latin typeface="Source Code Pro"/>
                <a:ea typeface="Source Code Pro"/>
                <a:cs typeface="Source Code Pro"/>
                <a:sym typeface="Source Code Pro"/>
              </a:rPr>
              <a:t>$&gt; </a:t>
            </a:r>
            <a:r>
              <a:rPr lang="ko" sz="800">
                <a:latin typeface="Source Code Pro"/>
                <a:ea typeface="Source Code Pro"/>
                <a:cs typeface="Source Code Pro"/>
                <a:sym typeface="Source Code Pro"/>
              </a:rPr>
              <a:t>ln -s </a:t>
            </a:r>
            <a:r>
              <a:rPr b="1" lang="ko" sz="800">
                <a:latin typeface="Source Code Pro"/>
                <a:ea typeface="Source Code Pro"/>
                <a:cs typeface="Source Code Pro"/>
                <a:sym typeface="Source Code Pro"/>
              </a:rPr>
              <a:t>/usr/share/zoneinfo/Asia/Seoul</a:t>
            </a:r>
            <a:r>
              <a:rPr lang="ko" sz="800">
                <a:latin typeface="Source Code Pro"/>
                <a:ea typeface="Source Code Pro"/>
                <a:cs typeface="Source Code Pro"/>
                <a:sym typeface="Source Code Pro"/>
              </a:rPr>
              <a:t> /etc/localtime</a:t>
            </a:r>
            <a:endParaRPr sz="8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892" name="Google Shape;892;p102"/>
          <p:cNvSpPr txBox="1"/>
          <p:nvPr/>
        </p:nvSpPr>
        <p:spPr>
          <a:xfrm>
            <a:off x="1893875" y="2149950"/>
            <a:ext cx="2362800" cy="810600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66666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# /etc/hosts  at Host OS(mac, win)</a:t>
            </a:r>
            <a:endParaRPr b="1" sz="800">
              <a:solidFill>
                <a:srgbClr val="666666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66666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115.85.180.78   mydeal</a:t>
            </a:r>
            <a:endParaRPr sz="800">
              <a:solidFill>
                <a:srgbClr val="666666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66666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106.10.46.114   mydealh</a:t>
            </a:r>
            <a:endParaRPr sz="800">
              <a:solidFill>
                <a:srgbClr val="666666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66666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127.0.0.1       local.mydeal.com</a:t>
            </a:r>
            <a:endParaRPr sz="800">
              <a:solidFill>
                <a:srgbClr val="666666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893" name="Google Shape;893;p102"/>
          <p:cNvSpPr txBox="1"/>
          <p:nvPr/>
        </p:nvSpPr>
        <p:spPr>
          <a:xfrm>
            <a:off x="7481800" y="1167150"/>
            <a:ext cx="1666500" cy="1047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500">
                <a:latin typeface="Proxima Nova"/>
                <a:ea typeface="Proxima Nova"/>
                <a:cs typeface="Proxima Nova"/>
                <a:sym typeface="Proxima Nova"/>
              </a:rPr>
              <a:t>server {</a:t>
            </a:r>
            <a:endParaRPr sz="5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500">
                <a:latin typeface="Proxima Nova"/>
                <a:ea typeface="Proxima Nova"/>
                <a:cs typeface="Proxima Nova"/>
                <a:sym typeface="Proxima Nova"/>
              </a:rPr>
              <a:t>        listen 80;</a:t>
            </a:r>
            <a:endParaRPr sz="5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500">
                <a:latin typeface="Proxima Nova"/>
                <a:ea typeface="Proxima Nova"/>
                <a:cs typeface="Proxima Nova"/>
                <a:sym typeface="Proxima Nova"/>
              </a:rPr>
              <a:t>        server_name local.mydeal.com;</a:t>
            </a:r>
            <a:endParaRPr sz="5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500">
                <a:latin typeface="Proxima Nova"/>
                <a:ea typeface="Proxima Nova"/>
                <a:cs typeface="Proxima Nova"/>
                <a:sym typeface="Proxima Nova"/>
              </a:rPr>
              <a:t>        location / {</a:t>
            </a:r>
            <a:endParaRPr sz="5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500">
                <a:latin typeface="Proxima Nova"/>
                <a:ea typeface="Proxima Nova"/>
                <a:cs typeface="Proxima Nova"/>
                <a:sym typeface="Proxima Nova"/>
              </a:rPr>
              <a:t>                root   /home/workspace/www/mydeal;</a:t>
            </a:r>
            <a:endParaRPr sz="5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500">
                <a:latin typeface="Proxima Nova"/>
                <a:ea typeface="Proxima Nova"/>
                <a:cs typeface="Proxima Nova"/>
                <a:sym typeface="Proxima Nova"/>
              </a:rPr>
              <a:t>                index  index.html;</a:t>
            </a:r>
            <a:endParaRPr sz="5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500">
                <a:latin typeface="Proxima Nova"/>
                <a:ea typeface="Proxima Nova"/>
                <a:cs typeface="Proxima Nova"/>
                <a:sym typeface="Proxima Nova"/>
              </a:rPr>
              <a:t>                try_files $uri /index.html;</a:t>
            </a:r>
            <a:endParaRPr sz="5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500">
                <a:latin typeface="Proxima Nova"/>
                <a:ea typeface="Proxima Nova"/>
                <a:cs typeface="Proxima Nova"/>
                <a:sym typeface="Proxima Nova"/>
              </a:rPr>
              <a:t>        }</a:t>
            </a:r>
            <a:endParaRPr sz="5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500">
                <a:latin typeface="Proxima Nova"/>
                <a:ea typeface="Proxima Nova"/>
                <a:cs typeface="Proxima Nova"/>
                <a:sym typeface="Proxima Nova"/>
              </a:rPr>
              <a:t>}</a:t>
            </a:r>
            <a:endParaRPr sz="5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94" name="Google Shape;894;p102"/>
          <p:cNvSpPr txBox="1"/>
          <p:nvPr/>
        </p:nvSpPr>
        <p:spPr>
          <a:xfrm>
            <a:off x="6567400" y="3148350"/>
            <a:ext cx="2474100" cy="3282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latin typeface="Proxima Nova"/>
                <a:ea typeface="Proxima Nova"/>
                <a:cs typeface="Proxima Nova"/>
                <a:sym typeface="Proxima Nova"/>
              </a:rPr>
              <a:t>alias ll='ls -al'</a:t>
            </a:r>
            <a:endParaRPr sz="7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latin typeface="Proxima Nova"/>
                <a:ea typeface="Proxima Nova"/>
                <a:cs typeface="Proxima Nova"/>
                <a:sym typeface="Proxima Nova"/>
              </a:rPr>
              <a:t>alias ncloud='ssh root@mydealh -p 50000'</a:t>
            </a:r>
            <a:endParaRPr sz="7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103"/>
          <p:cNvSpPr txBox="1"/>
          <p:nvPr>
            <p:ph idx="4294967295" type="title"/>
          </p:nvPr>
        </p:nvSpPr>
        <p:spPr>
          <a:xfrm>
            <a:off x="1593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rsync workflow</a:t>
            </a:r>
            <a:endParaRPr b="1"/>
          </a:p>
        </p:txBody>
      </p:sp>
      <p:sp>
        <p:nvSpPr>
          <p:cNvPr id="900" name="Google Shape;900;p103"/>
          <p:cNvSpPr txBox="1"/>
          <p:nvPr>
            <p:ph idx="4294967295" type="body"/>
          </p:nvPr>
        </p:nvSpPr>
        <p:spPr>
          <a:xfrm>
            <a:off x="340165" y="789125"/>
            <a:ext cx="7484700" cy="587700"/>
          </a:xfrm>
          <a:prstGeom prst="rect">
            <a:avLst/>
          </a:prstGeom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ko" sz="2400"/>
              <a:t>NCloud(NCP)</a:t>
            </a:r>
            <a:endParaRPr b="1" sz="2400"/>
          </a:p>
        </p:txBody>
      </p:sp>
      <p:sp>
        <p:nvSpPr>
          <p:cNvPr id="901" name="Google Shape;901;p103"/>
          <p:cNvSpPr txBox="1"/>
          <p:nvPr/>
        </p:nvSpPr>
        <p:spPr>
          <a:xfrm>
            <a:off x="339850" y="1380696"/>
            <a:ext cx="7484700" cy="1162200"/>
          </a:xfrm>
          <a:prstGeom prst="rect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Source Code Pro"/>
                <a:ea typeface="Source Code Pro"/>
                <a:cs typeface="Source Code Pro"/>
                <a:sym typeface="Source Code Pro"/>
              </a:rPr>
              <a:t>$mydeal&gt; ps -ef | grep rsync</a:t>
            </a:r>
            <a:endParaRPr sz="11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Source Code Pro"/>
                <a:ea typeface="Source Code Pro"/>
                <a:cs typeface="Source Code Pro"/>
                <a:sym typeface="Source Code Pro"/>
              </a:rPr>
              <a:t>$mydeal&gt; systemctl start rsyncd.service</a:t>
            </a:r>
            <a:endParaRPr sz="11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Source Code Pro"/>
                <a:ea typeface="Source Code Pro"/>
                <a:cs typeface="Source Code Pro"/>
                <a:sym typeface="Source Code Pro"/>
              </a:rPr>
              <a:t>$mydeal&gt; systemctl enable rsyncd.service</a:t>
            </a:r>
            <a:endParaRPr sz="11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902" name="Google Shape;902;p103"/>
          <p:cNvSpPr txBox="1"/>
          <p:nvPr>
            <p:ph idx="4294967295" type="body"/>
          </p:nvPr>
        </p:nvSpPr>
        <p:spPr>
          <a:xfrm>
            <a:off x="340165" y="2922728"/>
            <a:ext cx="7484700" cy="587700"/>
          </a:xfrm>
          <a:prstGeom prst="rect">
            <a:avLst/>
          </a:prstGeom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ko" sz="2400"/>
              <a:t>docker(mydealdev)</a:t>
            </a:r>
            <a:endParaRPr b="1" sz="2400"/>
          </a:p>
        </p:txBody>
      </p:sp>
      <p:sp>
        <p:nvSpPr>
          <p:cNvPr id="903" name="Google Shape;903;p103"/>
          <p:cNvSpPr txBox="1"/>
          <p:nvPr/>
        </p:nvSpPr>
        <p:spPr>
          <a:xfrm>
            <a:off x="339850" y="3514298"/>
            <a:ext cx="7484700" cy="1162200"/>
          </a:xfrm>
          <a:prstGeom prst="rect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latin typeface="Source Code Pro"/>
                <a:ea typeface="Source Code Pro"/>
                <a:cs typeface="Source Code Pro"/>
                <a:sym typeface="Source Code Pro"/>
              </a:rPr>
              <a:t>$mydealdev&gt; rsync -avz -e 'ssh -p 50000' mydealh:/root/check.txt . </a:t>
            </a:r>
            <a:endParaRPr sz="12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7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p104"/>
          <p:cNvSpPr txBox="1"/>
          <p:nvPr>
            <p:ph idx="4294967295" type="body"/>
          </p:nvPr>
        </p:nvSpPr>
        <p:spPr>
          <a:xfrm>
            <a:off x="213575" y="756450"/>
            <a:ext cx="8520600" cy="3103500"/>
          </a:xfrm>
          <a:prstGeom prst="rect">
            <a:avLst/>
          </a:prstGeom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$&gt; docker </a:t>
            </a:r>
            <a:r>
              <a:rPr b="1" lang="ko" sz="1700"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commit</a:t>
            </a:r>
            <a:r>
              <a:rPr lang="ko" sz="1700"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 mydealdev </a:t>
            </a:r>
            <a:r>
              <a:rPr b="1" lang="ko" sz="1700">
                <a:latin typeface="Source Code Pro"/>
                <a:ea typeface="Source Code Pro"/>
                <a:cs typeface="Source Code Pro"/>
                <a:sym typeface="Source Code Pro"/>
              </a:rPr>
              <a:t>mydealdevimg</a:t>
            </a:r>
            <a:endParaRPr b="1" sz="17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400">
                <a:solidFill>
                  <a:srgbClr val="999999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# Test Mydeal Image</a:t>
            </a:r>
            <a:br>
              <a:rPr lang="ko" sz="1700">
                <a:latin typeface="Source Code Pro Medium"/>
                <a:ea typeface="Source Code Pro Medium"/>
                <a:cs typeface="Source Code Pro Medium"/>
                <a:sym typeface="Source Code Pro Medium"/>
              </a:rPr>
            </a:br>
            <a:r>
              <a:rPr lang="ko" sz="1700"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$&gt; docker </a:t>
            </a:r>
            <a:r>
              <a:rPr b="1" lang="ko" sz="1700">
                <a:latin typeface="Source Code Pro"/>
                <a:ea typeface="Source Code Pro"/>
                <a:cs typeface="Source Code Pro"/>
                <a:sym typeface="Source Code Pro"/>
              </a:rPr>
              <a:t>create</a:t>
            </a:r>
            <a:r>
              <a:rPr lang="ko" sz="1700"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 -it --name "imgtest" -p 80:80 mydealdevimg</a:t>
            </a:r>
            <a:br>
              <a:rPr lang="ko" sz="1700">
                <a:latin typeface="Source Code Pro Medium"/>
                <a:ea typeface="Source Code Pro Medium"/>
                <a:cs typeface="Source Code Pro Medium"/>
                <a:sym typeface="Source Code Pro Medium"/>
              </a:rPr>
            </a:br>
            <a:r>
              <a:rPr lang="ko" sz="1700"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$&gt; docker start img</a:t>
            </a:r>
            <a:r>
              <a:rPr lang="ko" sz="1700"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test</a:t>
            </a:r>
            <a:br>
              <a:rPr lang="ko" sz="1700">
                <a:latin typeface="Source Code Pro Medium"/>
                <a:ea typeface="Source Code Pro Medium"/>
                <a:cs typeface="Source Code Pro Medium"/>
                <a:sym typeface="Source Code Pro Medium"/>
              </a:rPr>
            </a:br>
            <a:r>
              <a:rPr lang="ko" sz="1700"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$&gt; docker attach img</a:t>
            </a:r>
            <a:r>
              <a:rPr lang="ko" sz="1700"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test</a:t>
            </a:r>
            <a:endParaRPr sz="1700"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500">
                <a:solidFill>
                  <a:srgbClr val="999999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# save</a:t>
            </a:r>
            <a:br>
              <a:rPr lang="ko" sz="1700">
                <a:latin typeface="Source Code Pro Medium"/>
                <a:ea typeface="Source Code Pro Medium"/>
                <a:cs typeface="Source Code Pro Medium"/>
                <a:sym typeface="Source Code Pro Medium"/>
              </a:rPr>
            </a:br>
            <a:r>
              <a:rPr lang="ko" sz="1700"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$&gt; docker </a:t>
            </a:r>
            <a:r>
              <a:rPr b="1" lang="ko" sz="1700">
                <a:latin typeface="Source Code Pro"/>
                <a:ea typeface="Source Code Pro"/>
                <a:cs typeface="Source Code Pro"/>
                <a:sym typeface="Source Code Pro"/>
              </a:rPr>
              <a:t>save</a:t>
            </a:r>
            <a:r>
              <a:rPr lang="ko" sz="1700"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 -o mydealdevimg.tar mydealdevimg</a:t>
            </a:r>
            <a:endParaRPr sz="1700"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ko" sz="1500">
                <a:solidFill>
                  <a:schemeClr val="accent4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# load</a:t>
            </a:r>
            <a:br>
              <a:rPr lang="ko" sz="1700">
                <a:latin typeface="Source Code Pro Medium"/>
                <a:ea typeface="Source Code Pro Medium"/>
                <a:cs typeface="Source Code Pro Medium"/>
                <a:sym typeface="Source Code Pro Medium"/>
              </a:rPr>
            </a:br>
            <a:r>
              <a:rPr lang="ko" sz="1700"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$&gt; docker </a:t>
            </a:r>
            <a:r>
              <a:rPr b="1" lang="ko" sz="1700">
                <a:latin typeface="Source Code Pro"/>
                <a:ea typeface="Source Code Pro"/>
                <a:cs typeface="Source Code Pro"/>
                <a:sym typeface="Source Code Pro"/>
              </a:rPr>
              <a:t>load</a:t>
            </a:r>
            <a:r>
              <a:rPr lang="ko" sz="1700"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 -i mydealdevimg.tar</a:t>
            </a:r>
            <a:endParaRPr sz="1700"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</p:txBody>
      </p:sp>
      <p:sp>
        <p:nvSpPr>
          <p:cNvPr id="909" name="Google Shape;909;p104"/>
          <p:cNvSpPr txBox="1"/>
          <p:nvPr>
            <p:ph idx="4294967295" type="title"/>
          </p:nvPr>
        </p:nvSpPr>
        <p:spPr>
          <a:xfrm>
            <a:off x="1593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7. Commit Image (mydealdevimg)</a:t>
            </a:r>
            <a:endParaRPr b="1"/>
          </a:p>
        </p:txBody>
      </p:sp>
      <p:sp>
        <p:nvSpPr>
          <p:cNvPr id="910" name="Google Shape;910;p104"/>
          <p:cNvSpPr txBox="1"/>
          <p:nvPr>
            <p:ph idx="4294967295" type="body"/>
          </p:nvPr>
        </p:nvSpPr>
        <p:spPr>
          <a:xfrm>
            <a:off x="213575" y="3983525"/>
            <a:ext cx="8616300" cy="572700"/>
          </a:xfrm>
          <a:prstGeom prst="rect">
            <a:avLst/>
          </a:prstGeom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ko" sz="900">
                <a:latin typeface="Source Code Pro"/>
                <a:ea typeface="Source Code Pro"/>
                <a:cs typeface="Source Code Pro"/>
                <a:sym typeface="Source Code Pro"/>
              </a:rPr>
              <a:t>docker </a:t>
            </a:r>
            <a:r>
              <a:rPr b="1" lang="ko" sz="900">
                <a:latin typeface="Source Code Pro"/>
                <a:ea typeface="Source Code Pro"/>
                <a:cs typeface="Source Code Pro"/>
                <a:sym typeface="Source Code Pro"/>
              </a:rPr>
              <a:t>container run -it </a:t>
            </a:r>
            <a:r>
              <a:rPr b="1" lang="ko" sz="900">
                <a:latin typeface="Source Code Pro"/>
                <a:ea typeface="Source Code Pro"/>
                <a:cs typeface="Source Code Pro"/>
                <a:sym typeface="Source Code Pro"/>
              </a:rPr>
              <a:t>--name "</a:t>
            </a:r>
            <a:r>
              <a:rPr b="1" lang="ko" sz="900">
                <a:solidFill>
                  <a:srgbClr val="999999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mydealdev</a:t>
            </a:r>
            <a:r>
              <a:rPr b="1" lang="ko" sz="900">
                <a:latin typeface="Source Code Pro"/>
                <a:ea typeface="Source Code Pro"/>
                <a:cs typeface="Source Code Pro"/>
                <a:sym typeface="Source Code Pro"/>
              </a:rPr>
              <a:t>" --hostname mydealdev -v </a:t>
            </a:r>
            <a:r>
              <a:rPr b="1" lang="ko" sz="900">
                <a:solidFill>
                  <a:srgbClr val="999999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/Users/jade/workspace/sfd</a:t>
            </a:r>
            <a:r>
              <a:rPr b="1" lang="ko" sz="900">
                <a:latin typeface="Source Code Pro"/>
                <a:ea typeface="Source Code Pro"/>
                <a:cs typeface="Source Code Pro"/>
                <a:sym typeface="Source Code Pro"/>
              </a:rPr>
              <a:t>:/home/workspace -p 80:80 -p 7101:7101 -p 7201:7201 mydealdevimg_jade</a:t>
            </a:r>
            <a:r>
              <a:rPr b="1" lang="ko" sz="900"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b="1" lang="ko" sz="900">
                <a:latin typeface="Source Code Pro"/>
                <a:ea typeface="Source Code Pro"/>
                <a:cs typeface="Source Code Pro"/>
                <a:sym typeface="Source Code Pro"/>
              </a:rPr>
              <a:t>/bin/bash</a:t>
            </a:r>
            <a:endParaRPr b="1" sz="900">
              <a:solidFill>
                <a:srgbClr val="FF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4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p105"/>
          <p:cNvSpPr txBox="1"/>
          <p:nvPr>
            <p:ph idx="4294967295" type="body"/>
          </p:nvPr>
        </p:nvSpPr>
        <p:spPr>
          <a:xfrm>
            <a:off x="86775" y="756450"/>
            <a:ext cx="8983800" cy="3668700"/>
          </a:xfrm>
          <a:prstGeom prst="rect">
            <a:avLst/>
          </a:prstGeom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$&gt; docker run --rm --name=mysql8 -e MYSQL_ALLOW_EMPTY_PASSWORD=yes -p 7001:3306 -d mysql/mysql-server:latest</a:t>
            </a:r>
            <a:endParaRPr sz="1000"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200"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$&gt; docker exec -it mysql8 mysql -uroot</a:t>
            </a:r>
            <a:endParaRPr sz="1200"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200"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mysql&gt; CREATE USER '&lt;user-id&gt;'@'%' IDENTIFIED WITH mysql_native_password BY '&lt;user-password&gt;';</a:t>
            </a:r>
            <a:endParaRPr sz="1200"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200"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mysql&gt; GRANT ALL PRIVILEGES ON *.* TO '&lt;user-id&gt;'@'%' WITH GRANT OPTION;</a:t>
            </a:r>
            <a:endParaRPr sz="1200"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br>
              <a:rPr lang="ko" sz="1200">
                <a:latin typeface="Source Code Pro Medium"/>
                <a:ea typeface="Source Code Pro Medium"/>
                <a:cs typeface="Source Code Pro Medium"/>
                <a:sym typeface="Source Code Pro Medium"/>
              </a:rPr>
            </a:br>
            <a:r>
              <a:rPr lang="ko" sz="1200"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이렇게 하신 후 MySQLWorkbench에서 </a:t>
            </a:r>
            <a:br>
              <a:rPr lang="ko" sz="1200">
                <a:latin typeface="Source Code Pro Medium"/>
                <a:ea typeface="Source Code Pro Medium"/>
                <a:cs typeface="Source Code Pro Medium"/>
                <a:sym typeface="Source Code Pro Medium"/>
              </a:rPr>
            </a:br>
            <a:r>
              <a:rPr lang="ko" sz="1200"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 - host: 127.0.0.1</a:t>
            </a:r>
            <a:br>
              <a:rPr lang="ko" sz="1200">
                <a:latin typeface="Source Code Pro Medium"/>
                <a:ea typeface="Source Code Pro Medium"/>
                <a:cs typeface="Source Code Pro Medium"/>
                <a:sym typeface="Source Code Pro Medium"/>
              </a:rPr>
            </a:br>
            <a:r>
              <a:rPr lang="ko" sz="1200"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 - port: 7001</a:t>
            </a:r>
            <a:br>
              <a:rPr lang="ko" sz="1200">
                <a:latin typeface="Source Code Pro Medium"/>
                <a:ea typeface="Source Code Pro Medium"/>
                <a:cs typeface="Source Code Pro Medium"/>
                <a:sym typeface="Source Code Pro Medium"/>
              </a:rPr>
            </a:br>
            <a:r>
              <a:rPr lang="ko" sz="1200"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 - username: 위에서 입력하신 &lt;user-id&gt;</a:t>
            </a:r>
            <a:endParaRPr sz="1200"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200"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</p:txBody>
      </p:sp>
      <p:sp>
        <p:nvSpPr>
          <p:cNvPr id="916" name="Google Shape;916;p105"/>
          <p:cNvSpPr txBox="1"/>
          <p:nvPr>
            <p:ph idx="4294967295" type="title"/>
          </p:nvPr>
        </p:nvSpPr>
        <p:spPr>
          <a:xfrm>
            <a:off x="86700" y="140225"/>
            <a:ext cx="8983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(참고) MySQL을 로컬PC에 별도 컨테이너로 띄워 사용하기</a:t>
            </a:r>
            <a:endParaRPr b="1"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p106"/>
          <p:cNvSpPr txBox="1"/>
          <p:nvPr>
            <p:ph type="title"/>
          </p:nvPr>
        </p:nvSpPr>
        <p:spPr>
          <a:xfrm>
            <a:off x="4125" y="1614025"/>
            <a:ext cx="7725000" cy="154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7600">
                <a:solidFill>
                  <a:srgbClr val="FF0000"/>
                </a:solidFill>
              </a:rPr>
              <a:t>Linux</a:t>
            </a:r>
            <a:r>
              <a:rPr lang="ko" sz="7100">
                <a:solidFill>
                  <a:srgbClr val="FF0000"/>
                </a:solidFill>
              </a:rPr>
              <a:t> 기본 명령어</a:t>
            </a:r>
            <a:r>
              <a:rPr lang="ko" sz="5200">
                <a:solidFill>
                  <a:srgbClr val="FF0000"/>
                </a:solidFill>
              </a:rPr>
              <a:t>와</a:t>
            </a:r>
            <a:endParaRPr sz="5200">
              <a:solidFill>
                <a:srgbClr val="FF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7100">
                <a:solidFill>
                  <a:srgbClr val="FF0000"/>
                </a:solidFill>
              </a:rPr>
              <a:t>셸 스크립트</a:t>
            </a:r>
            <a:endParaRPr sz="7100">
              <a:solidFill>
                <a:srgbClr val="FF0000"/>
              </a:solidFill>
            </a:endParaRPr>
          </a:p>
        </p:txBody>
      </p:sp>
      <p:sp>
        <p:nvSpPr>
          <p:cNvPr id="922" name="Google Shape;922;p106"/>
          <p:cNvSpPr txBox="1"/>
          <p:nvPr/>
        </p:nvSpPr>
        <p:spPr>
          <a:xfrm>
            <a:off x="158525" y="225275"/>
            <a:ext cx="2624700" cy="901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5000">
                <a:solidFill>
                  <a:srgbClr val="FF0000"/>
                </a:solidFill>
                <a:latin typeface="Impact"/>
                <a:ea typeface="Impact"/>
                <a:cs typeface="Impact"/>
                <a:sym typeface="Impact"/>
              </a:rPr>
              <a:t>제 5 강</a:t>
            </a:r>
            <a:endParaRPr b="1" sz="5000">
              <a:solidFill>
                <a:srgbClr val="FF0000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923" name="Google Shape;923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825" y="4167925"/>
            <a:ext cx="2952750" cy="49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4" name="Google Shape;924;p1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46750" y="2421600"/>
            <a:ext cx="2317825" cy="231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5" name="Google Shape;925;p10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74850" y="4049025"/>
            <a:ext cx="2593149" cy="656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26" name="Google Shape;926;p10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52800" y="26400"/>
            <a:ext cx="1935975" cy="165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07"/>
          <p:cNvSpPr txBox="1"/>
          <p:nvPr>
            <p:ph idx="4294967295" type="body"/>
          </p:nvPr>
        </p:nvSpPr>
        <p:spPr>
          <a:xfrm>
            <a:off x="213575" y="1061250"/>
            <a:ext cx="7875900" cy="3490800"/>
          </a:xfrm>
          <a:prstGeom prst="rect">
            <a:avLst/>
          </a:prstGeom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ko" sz="1700" u="sng">
                <a:solidFill>
                  <a:schemeClr val="hlink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  <a:hlinkClick r:id="rId3"/>
              </a:rPr>
              <a:t>Linux 기</a:t>
            </a:r>
            <a:r>
              <a:rPr lang="ko" sz="1700" u="sng">
                <a:solidFill>
                  <a:schemeClr val="hlink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  <a:hlinkClick r:id="rId4"/>
              </a:rPr>
              <a:t>본 명령어 슬라이드</a:t>
            </a:r>
            <a:endParaRPr sz="1700"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</p:txBody>
      </p:sp>
      <p:sp>
        <p:nvSpPr>
          <p:cNvPr id="932" name="Google Shape;932;p107"/>
          <p:cNvSpPr txBox="1"/>
          <p:nvPr>
            <p:ph idx="4294967295" type="title"/>
          </p:nvPr>
        </p:nvSpPr>
        <p:spPr>
          <a:xfrm>
            <a:off x="1593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Basic Commands &amp; Shell Script</a:t>
            </a:r>
            <a:endParaRPr b="1"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6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Google Shape;937;p108"/>
          <p:cNvSpPr txBox="1"/>
          <p:nvPr>
            <p:ph type="title"/>
          </p:nvPr>
        </p:nvSpPr>
        <p:spPr>
          <a:xfrm>
            <a:off x="4125" y="1614025"/>
            <a:ext cx="7725000" cy="154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0">
                <a:solidFill>
                  <a:srgbClr val="FF0000"/>
                </a:solidFill>
              </a:rPr>
              <a:t>Linux</a:t>
            </a:r>
            <a:r>
              <a:rPr lang="ko" sz="6500">
                <a:solidFill>
                  <a:srgbClr val="FF0000"/>
                </a:solidFill>
              </a:rPr>
              <a:t>  </a:t>
            </a:r>
            <a:r>
              <a:rPr b="0" lang="ko" sz="5300">
                <a:solidFill>
                  <a:srgbClr val="FF0000"/>
                </a:solidFill>
              </a:rPr>
              <a:t>(CentOS)</a:t>
            </a:r>
            <a:br>
              <a:rPr lang="ko" sz="6500">
                <a:solidFill>
                  <a:srgbClr val="FF0000"/>
                </a:solidFill>
              </a:rPr>
            </a:br>
            <a:r>
              <a:rPr lang="ko" sz="6500">
                <a:solidFill>
                  <a:srgbClr val="FF0000"/>
                </a:solidFill>
              </a:rPr>
              <a:t>실무에서 유용한 기술</a:t>
            </a:r>
            <a:endParaRPr sz="5000">
              <a:solidFill>
                <a:srgbClr val="FF0000"/>
              </a:solidFill>
            </a:endParaRPr>
          </a:p>
        </p:txBody>
      </p:sp>
      <p:sp>
        <p:nvSpPr>
          <p:cNvPr id="938" name="Google Shape;938;p108"/>
          <p:cNvSpPr txBox="1"/>
          <p:nvPr/>
        </p:nvSpPr>
        <p:spPr>
          <a:xfrm>
            <a:off x="158525" y="225275"/>
            <a:ext cx="2624700" cy="901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5000">
                <a:solidFill>
                  <a:srgbClr val="FF0000"/>
                </a:solidFill>
                <a:latin typeface="Impact"/>
                <a:ea typeface="Impact"/>
                <a:cs typeface="Impact"/>
                <a:sym typeface="Impact"/>
              </a:rPr>
              <a:t>제 6 강</a:t>
            </a:r>
            <a:endParaRPr b="1" sz="5000">
              <a:solidFill>
                <a:srgbClr val="FF0000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939" name="Google Shape;939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825" y="4167925"/>
            <a:ext cx="2952750" cy="49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0" name="Google Shape;940;p1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46750" y="2421600"/>
            <a:ext cx="2317825" cy="231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1" name="Google Shape;941;p10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74850" y="4049025"/>
            <a:ext cx="2593149" cy="656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42" name="Google Shape;942;p10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52800" y="26400"/>
            <a:ext cx="1935975" cy="165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6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p1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목차</a:t>
            </a:r>
            <a:endParaRPr b="1"/>
          </a:p>
        </p:txBody>
      </p:sp>
      <p:sp>
        <p:nvSpPr>
          <p:cNvPr id="948" name="Google Shape;948;p109"/>
          <p:cNvSpPr txBox="1"/>
          <p:nvPr>
            <p:ph idx="1" type="body"/>
          </p:nvPr>
        </p:nvSpPr>
        <p:spPr>
          <a:xfrm>
            <a:off x="1021200" y="1000075"/>
            <a:ext cx="6096600" cy="35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sudo 권한 부여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ko"/>
              <a:t>파일 압축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ko"/>
              <a:t>ftp, sftp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ko"/>
              <a:t>지난 log 파일 정리하기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ko"/>
              <a:t>Name Server - DNS (resolv.conf)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ko"/>
              <a:t>각종 monitoring 도구 (vmstat, sar, netstat)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ko"/>
              <a:t>NFS 구성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10"/>
          <p:cNvSpPr txBox="1"/>
          <p:nvPr>
            <p:ph idx="4294967295" type="title"/>
          </p:nvPr>
        </p:nvSpPr>
        <p:spPr>
          <a:xfrm>
            <a:off x="1593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sudo 권한 부여</a:t>
            </a:r>
            <a:endParaRPr b="1"/>
          </a:p>
        </p:txBody>
      </p:sp>
      <p:sp>
        <p:nvSpPr>
          <p:cNvPr id="954" name="Google Shape;954;p110"/>
          <p:cNvSpPr txBox="1"/>
          <p:nvPr>
            <p:ph idx="4294967295" type="body"/>
          </p:nvPr>
        </p:nvSpPr>
        <p:spPr>
          <a:xfrm>
            <a:off x="213575" y="1075150"/>
            <a:ext cx="8520600" cy="3605700"/>
          </a:xfrm>
          <a:prstGeom prst="rect">
            <a:avLst/>
          </a:prstGeom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>
                <a:solidFill>
                  <a:schemeClr val="accent4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# 설정 확인</a:t>
            </a:r>
            <a:br>
              <a:rPr lang="ko" sz="1700">
                <a:latin typeface="Source Code Pro Medium"/>
                <a:ea typeface="Source Code Pro Medium"/>
                <a:cs typeface="Source Code Pro Medium"/>
                <a:sym typeface="Source Code Pro Medium"/>
              </a:rPr>
            </a:br>
            <a:r>
              <a:rPr lang="ko" sz="1700"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#root&gt; </a:t>
            </a:r>
            <a:r>
              <a:rPr b="1" lang="ko" sz="1700">
                <a:latin typeface="Source Code Pro"/>
                <a:ea typeface="Source Code Pro"/>
                <a:cs typeface="Source Code Pro"/>
                <a:sym typeface="Source Code Pro"/>
              </a:rPr>
              <a:t>visudo</a:t>
            </a:r>
            <a:br>
              <a:rPr lang="ko" sz="1700">
                <a:latin typeface="Source Code Pro Medium"/>
                <a:ea typeface="Source Code Pro Medium"/>
                <a:cs typeface="Source Code Pro Medium"/>
                <a:sym typeface="Source Code Pro Medium"/>
              </a:rPr>
            </a:br>
            <a:r>
              <a:rPr lang="ko" sz="1700"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	</a:t>
            </a:r>
            <a:r>
              <a:rPr lang="ko" sz="1500">
                <a:solidFill>
                  <a:srgbClr val="4A86E8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%wheel  ALL=(ALL)       ALL</a:t>
            </a:r>
            <a:br>
              <a:rPr lang="ko" sz="1500">
                <a:solidFill>
                  <a:srgbClr val="4A86E8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</a:br>
            <a:r>
              <a:rPr lang="ko" sz="1500">
                <a:solidFill>
                  <a:srgbClr val="4A86E8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	</a:t>
            </a:r>
            <a:r>
              <a:rPr lang="ko" sz="1500">
                <a:solidFill>
                  <a:srgbClr val="FF0000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%wheel  ALL=(ALL)       NOPASSWD: ALL</a:t>
            </a:r>
            <a:endParaRPr sz="1500">
              <a:solidFill>
                <a:srgbClr val="FF0000"/>
              </a:solidFill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700"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#root&gt; </a:t>
            </a:r>
            <a:r>
              <a:rPr b="1" lang="ko" sz="1700">
                <a:latin typeface="Source Code Pro"/>
                <a:ea typeface="Source Code Pro"/>
                <a:cs typeface="Source Code Pro"/>
                <a:sym typeface="Source Code Pro"/>
              </a:rPr>
              <a:t>usermod -aG wheel &lt;user&gt;</a:t>
            </a:r>
            <a:br>
              <a:rPr lang="ko" sz="1700">
                <a:latin typeface="Source Code Pro Medium"/>
                <a:ea typeface="Source Code Pro Medium"/>
                <a:cs typeface="Source Code Pro Medium"/>
                <a:sym typeface="Source Code Pro Medium"/>
              </a:rPr>
            </a:br>
            <a:endParaRPr sz="1700"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700"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$user&gt; sudo bash</a:t>
            </a:r>
            <a:endParaRPr sz="1700"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700"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$user&gt; sudo vi /etc/hosts</a:t>
            </a:r>
            <a:br>
              <a:rPr lang="ko" sz="1700">
                <a:latin typeface="Source Code Pro Medium"/>
                <a:ea typeface="Source Code Pro Medium"/>
                <a:cs typeface="Source Code Pro Medium"/>
                <a:sym typeface="Source Code Pro Medium"/>
              </a:rPr>
            </a:br>
            <a:endParaRPr sz="1700"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ko" sz="1700">
                <a:solidFill>
                  <a:srgbClr val="999999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cf. cut </a:t>
            </a:r>
            <a:r>
              <a:rPr lang="ko" sz="1700">
                <a:solidFill>
                  <a:srgbClr val="FF0000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-d: -f1,7</a:t>
            </a:r>
            <a:r>
              <a:rPr lang="ko" sz="1700">
                <a:solidFill>
                  <a:srgbClr val="999999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 cat /etc/passwd</a:t>
            </a:r>
            <a:endParaRPr sz="1700">
              <a:solidFill>
                <a:srgbClr val="999999"/>
              </a:solidFill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8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Google Shape;959;p111"/>
          <p:cNvSpPr txBox="1"/>
          <p:nvPr>
            <p:ph idx="4294967295" type="body"/>
          </p:nvPr>
        </p:nvSpPr>
        <p:spPr>
          <a:xfrm>
            <a:off x="213575" y="756450"/>
            <a:ext cx="8520600" cy="2449800"/>
          </a:xfrm>
          <a:prstGeom prst="rect">
            <a:avLst/>
          </a:prstGeom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$&gt; </a:t>
            </a:r>
            <a:r>
              <a:rPr b="1" lang="ko" sz="1700">
                <a:latin typeface="Source Code Pro"/>
                <a:ea typeface="Source Code Pro"/>
                <a:cs typeface="Source Code Pro"/>
                <a:sym typeface="Source Code Pro"/>
              </a:rPr>
              <a:t>gzip</a:t>
            </a:r>
            <a:r>
              <a:rPr lang="ko" sz="1700"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 x.log         </a:t>
            </a:r>
            <a:r>
              <a:rPr lang="ko" sz="1700">
                <a:solidFill>
                  <a:srgbClr val="999999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# x.log → x.log.gz</a:t>
            </a:r>
            <a:br>
              <a:rPr lang="ko" sz="1700">
                <a:latin typeface="Source Code Pro Medium"/>
                <a:ea typeface="Source Code Pro Medium"/>
                <a:cs typeface="Source Code Pro Medium"/>
                <a:sym typeface="Source Code Pro Medium"/>
              </a:rPr>
            </a:br>
            <a:r>
              <a:rPr lang="ko" sz="1700"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$&gt; </a:t>
            </a:r>
            <a:r>
              <a:rPr b="1" lang="ko" sz="1700">
                <a:latin typeface="Source Code Pro"/>
                <a:ea typeface="Source Code Pro"/>
                <a:cs typeface="Source Code Pro"/>
                <a:sym typeface="Source Code Pro"/>
              </a:rPr>
              <a:t>gzip</a:t>
            </a:r>
            <a:r>
              <a:rPr lang="ko" sz="1700"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 x.log.gz </a:t>
            </a:r>
            <a:r>
              <a:rPr lang="ko" sz="1700">
                <a:solidFill>
                  <a:srgbClr val="FF0000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-d</a:t>
            </a:r>
            <a:r>
              <a:rPr lang="ko" sz="1700"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   </a:t>
            </a:r>
            <a:r>
              <a:rPr lang="ko" sz="1700">
                <a:solidFill>
                  <a:srgbClr val="999999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# x.log.gz → x.log</a:t>
            </a:r>
            <a:br>
              <a:rPr lang="ko" sz="1700">
                <a:solidFill>
                  <a:srgbClr val="999999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</a:br>
            <a:r>
              <a:rPr lang="ko" sz="1700"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$&gt; </a:t>
            </a:r>
            <a:r>
              <a:rPr b="1" lang="ko" sz="1700">
                <a:latin typeface="Source Code Pro"/>
                <a:ea typeface="Source Code Pro"/>
                <a:cs typeface="Source Code Pro"/>
                <a:sym typeface="Source Code Pro"/>
              </a:rPr>
              <a:t>gzip</a:t>
            </a:r>
            <a:r>
              <a:rPr lang="ko" sz="1700"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 x.log.gz </a:t>
            </a:r>
            <a:r>
              <a:rPr lang="ko" sz="1700">
                <a:solidFill>
                  <a:srgbClr val="FF0000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-l</a:t>
            </a:r>
            <a:r>
              <a:rPr lang="ko" sz="1700"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   </a:t>
            </a:r>
            <a:r>
              <a:rPr lang="ko" sz="1700">
                <a:solidFill>
                  <a:schemeClr val="accent4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# compress status &amp; list</a:t>
            </a:r>
            <a:endParaRPr sz="1700"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700">
                <a:solidFill>
                  <a:srgbClr val="CC0000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cf. </a:t>
            </a:r>
            <a:r>
              <a:rPr b="1" lang="ko" sz="1700">
                <a:solidFill>
                  <a:srgbClr val="CC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xz</a:t>
            </a:r>
            <a:r>
              <a:rPr lang="ko" sz="1700">
                <a:solidFill>
                  <a:srgbClr val="CC0000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(xz, J), </a:t>
            </a:r>
            <a:r>
              <a:rPr b="1" lang="ko" sz="1700">
                <a:solidFill>
                  <a:srgbClr val="CC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bzip2</a:t>
            </a:r>
            <a:r>
              <a:rPr lang="ko" sz="1700">
                <a:solidFill>
                  <a:srgbClr val="CC0000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(bz2, j)</a:t>
            </a:r>
            <a:endParaRPr b="1" sz="1700">
              <a:solidFill>
                <a:srgbClr val="CC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ko" sz="1400">
                <a:solidFill>
                  <a:srgbClr val="999999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# windows 호환 zip (원본파일은 그대로 남김)</a:t>
            </a:r>
            <a:br>
              <a:rPr lang="ko" sz="1700">
                <a:latin typeface="Source Code Pro Medium"/>
                <a:ea typeface="Source Code Pro Medium"/>
                <a:cs typeface="Source Code Pro Medium"/>
                <a:sym typeface="Source Code Pro Medium"/>
              </a:rPr>
            </a:br>
            <a:r>
              <a:rPr lang="ko" sz="1700"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$&gt; </a:t>
            </a:r>
            <a:r>
              <a:rPr b="1" lang="ko" sz="1700">
                <a:latin typeface="Source Code Pro"/>
                <a:ea typeface="Source Code Pro"/>
                <a:cs typeface="Source Code Pro"/>
                <a:sym typeface="Source Code Pro"/>
              </a:rPr>
              <a:t>zip</a:t>
            </a:r>
            <a:r>
              <a:rPr lang="ko" sz="1700"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 </a:t>
            </a:r>
            <a:r>
              <a:rPr lang="ko" sz="1700">
                <a:solidFill>
                  <a:srgbClr val="FF0000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x.log.zip</a:t>
            </a:r>
            <a:r>
              <a:rPr lang="ko" sz="1700"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 x.log      &lt;-&gt;   </a:t>
            </a:r>
            <a:r>
              <a:rPr b="1" lang="ko" sz="1700">
                <a:latin typeface="Source Code Pro"/>
                <a:ea typeface="Source Code Pro"/>
                <a:cs typeface="Source Code Pro"/>
                <a:sym typeface="Source Code Pro"/>
              </a:rPr>
              <a:t>unzip</a:t>
            </a:r>
            <a:r>
              <a:rPr lang="ko" sz="1700"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 x.log.zip</a:t>
            </a:r>
            <a:br>
              <a:rPr lang="ko" sz="1700">
                <a:latin typeface="Source Code Pro Medium"/>
                <a:ea typeface="Source Code Pro Medium"/>
                <a:cs typeface="Source Code Pro Medium"/>
                <a:sym typeface="Source Code Pro Medium"/>
              </a:rPr>
            </a:br>
            <a:r>
              <a:rPr lang="ko" sz="1700"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$&gt; zip </a:t>
            </a:r>
            <a:r>
              <a:rPr lang="ko" sz="1700">
                <a:solidFill>
                  <a:srgbClr val="FF0000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-P</a:t>
            </a:r>
            <a:r>
              <a:rPr lang="ko" sz="1700"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 "암호" x.zip x/*</a:t>
            </a:r>
            <a:br>
              <a:rPr lang="ko" sz="1700">
                <a:latin typeface="Source Code Pro Medium"/>
                <a:ea typeface="Source Code Pro Medium"/>
                <a:cs typeface="Source Code Pro Medium"/>
                <a:sym typeface="Source Code Pro Medium"/>
              </a:rPr>
            </a:br>
            <a:endParaRPr sz="1700"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</p:txBody>
      </p:sp>
      <p:sp>
        <p:nvSpPr>
          <p:cNvPr id="960" name="Google Shape;960;p111"/>
          <p:cNvSpPr txBox="1"/>
          <p:nvPr>
            <p:ph idx="4294967295" type="title"/>
          </p:nvPr>
        </p:nvSpPr>
        <p:spPr>
          <a:xfrm>
            <a:off x="1593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파일 압축</a:t>
            </a:r>
            <a:endParaRPr b="1"/>
          </a:p>
        </p:txBody>
      </p:sp>
      <p:sp>
        <p:nvSpPr>
          <p:cNvPr id="961" name="Google Shape;961;p111"/>
          <p:cNvSpPr txBox="1"/>
          <p:nvPr>
            <p:ph idx="4294967295" type="body"/>
          </p:nvPr>
        </p:nvSpPr>
        <p:spPr>
          <a:xfrm>
            <a:off x="213575" y="3367225"/>
            <a:ext cx="8520600" cy="1211400"/>
          </a:xfrm>
          <a:prstGeom prst="rect">
            <a:avLst/>
          </a:prstGeom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$&gt; </a:t>
            </a:r>
            <a:r>
              <a:rPr b="1" lang="ko" sz="1700">
                <a:latin typeface="Source Code Pro"/>
                <a:ea typeface="Source Code Pro"/>
                <a:cs typeface="Source Code Pro"/>
                <a:sym typeface="Source Code Pro"/>
              </a:rPr>
              <a:t>tar cvfz xxx.tar.gz *.log</a:t>
            </a:r>
            <a:br>
              <a:rPr lang="ko" sz="1700">
                <a:solidFill>
                  <a:srgbClr val="999999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</a:br>
            <a:r>
              <a:rPr lang="ko" sz="1700"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$&gt; </a:t>
            </a:r>
            <a:r>
              <a:rPr b="1" lang="ko" sz="1700">
                <a:latin typeface="Source Code Pro"/>
                <a:ea typeface="Source Code Pro"/>
                <a:cs typeface="Source Code Pro"/>
                <a:sym typeface="Source Code Pro"/>
              </a:rPr>
              <a:t>tar xvfz xxx.tar.gz</a:t>
            </a:r>
            <a:endParaRPr sz="1700"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ko" sz="1700">
                <a:solidFill>
                  <a:srgbClr val="CC0000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cf. tar [cvfJ, cvfj] / tar [xvfJ, xvfj]</a:t>
            </a:r>
            <a:endParaRPr sz="1700"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